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svg" ContentType="image/svg+xml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charts/colors2.xml" ContentType="application/vnd.ms-office.chartcolorstyle+xml"/>
  <Override PartName="/ppt/charts/chart2.xml" ContentType="application/vnd.openxmlformats-officedocument.drawingml.chart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s/slide21.xml" ContentType="application/vnd.openxmlformats-officedocument.presentationml.slide+xml"/>
  <Override PartName="/ppt/charts/style1.xml" ContentType="application/vnd.ms-office.chartstyl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charts/colors1.xml" ContentType="application/vnd.ms-office.chartcolorstyle+xml"/>
  <Override PartName="/ppt/charts/style2.xml" ContentType="application/vnd.ms-office.chartstyle+xml"/>
  <Override PartName="/ppt/charts/chart1.xml" ContentType="application/vnd.openxmlformats-officedocument.drawingml.char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906000" cy="6858000" type="A4"/>
  <p:notesSz cx="9906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>
              <a:solidFill>
                <a:schemeClr val="lt1"/>
              </a:solidFill>
            </a:ln>
          </a:left>
          <a:right>
            <a:ln w="12700">
              <a:solidFill>
                <a:schemeClr val="lt1"/>
              </a:solidFill>
            </a:ln>
          </a:right>
          <a:top>
            <a:ln w="12700">
              <a:solidFill>
                <a:schemeClr val="lt1"/>
              </a:solidFill>
            </a:ln>
          </a:top>
          <a:bottom>
            <a:ln w="12700">
              <a:solidFill>
                <a:schemeClr val="lt1"/>
              </a:solidFill>
            </a:ln>
          </a:bottom>
          <a:insideH>
            <a:ln w="12700">
              <a:solidFill>
                <a:schemeClr val="lt1"/>
              </a:solidFill>
            </a:ln>
          </a:insideH>
          <a:insideV>
            <a:ln w="12700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  <a:fill>
          <a:solidFill>
            <a:schemeClr val="accent1">
              <a:tint val="40000"/>
            </a:schemeClr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prstClr val="black"/>
        </a:fontRef>
        <a:schemeClr val="lt1"/>
      </a:tcTxStyle>
      <a:tcStyle>
        <a:tcBdr>
          <a:bottom>
            <a:ln w="38100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5" d="100"/>
          <a:sy n="105" d="100"/>
        </p:scale>
        <p:origin x="1452" y="102"/>
      </p:cViewPr>
      <p:guideLst>
        <p:guide pos="2115" orient="horz"/>
        <p:guide pos="312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presProps" Target="presProps.xml" /><Relationship Id="rId26" Type="http://schemas.openxmlformats.org/officeDocument/2006/relationships/tableStyles" Target="tableStyles.xml" /><Relationship Id="rId27" Type="http://schemas.openxmlformats.org/officeDocument/2006/relationships/viewProps" Target="viewProps.xml" /></Relationships>
</file>

<file path=ppt/charts/_rels/chart1.xml.rels><?xml version="1.0" encoding="UTF-8" standalone="yes"?><Relationships xmlns="http://schemas.openxmlformats.org/package/2006/relationships"><Relationship Id="rId1" Type="http://schemas.microsoft.com/office/2011/relationships/chartStyle" Target="style1.xml" /><Relationship Id="rId2" Type="http://schemas.microsoft.com/office/2011/relationships/chartColorStyle" Target="colors1.xml" /><Relationship Id="rId3" Type="http://schemas.openxmlformats.org/officeDocument/2006/relationships/package" Target="../embeddings/Microsoft_Excel_Worksheet1.xlsx" /></Relationships>
</file>

<file path=ppt/charts/_rels/chart2.xml.rels><?xml version="1.0" encoding="UTF-8" standalone="yes"?><Relationships xmlns="http://schemas.openxmlformats.org/package/2006/relationships"><Relationship Id="rId1" Type="http://schemas.microsoft.com/office/2011/relationships/chartStyle" Target="style2.xml" /><Relationship Id="rId2" Type="http://schemas.microsoft.com/office/2011/relationships/chartColorStyle" Target="colors2.xml" /><Relationship Id="rId3" Type="http://schemas.openxmlformats.org/officeDocument/2006/relationships/package" Target="../embeddings/Microsoft_Excel_Worksheet2.xlsx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8500"/>
          <c:y val="0.033287"/>
          <c:w val="0.261304"/>
          <c:h val="0.88609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 xml:space="preserve">Ряд 1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 bwMode="auto"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 bwMode="auto"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 bwMode="auto"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 bwMode="auto"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 bwMode="auto"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dLbls>
            <c:dLbl>
              <c:idx val="3"/>
              <c:dLblPos val="outEnd"/>
              <c:layout>
                <c:manualLayout>
                  <c:x val="0.000000"/>
                  <c:y val="0.000000"/>
                </c:manualLayout>
              </c:layout>
              <c:showBubbleSize val="0"/>
              <c:showCatName val="0"/>
              <c:showLegendKey val="0"/>
              <c:showPercent val="0"/>
              <c:showSerName val="0"/>
              <c:showVal val="1"/>
            </c:dLbl>
            <c:dLbl>
              <c:idx val="5"/>
              <c:dLblPos val="outEnd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>
                      <a:solidFill>
                        <a:schemeClr val="accent2">
                          <a:lumMod val="75000"/>
                        </a:schemeClr>
                      </a:solidFill>
                      <a:latin typeface="Arial"/>
                      <a:ea typeface="+mn-ea"/>
                      <a:cs typeface="Arial"/>
                    </a:defRPr>
                  </a:pPr>
                  <a:endParaRPr lang="ru-RU"/>
                </a:p>
              </c:txPr>
            </c:dLbl>
            <c:dLblPos val="outEnd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>
                    <a:solidFill>
                      <a:schemeClr val="accent2">
                        <a:lumMod val="75000"/>
                      </a:schemeClr>
                    </a:solidFill>
                    <a:latin typeface="Arial"/>
                    <a:ea typeface="+mn-ea"/>
                    <a:cs typeface="Arial"/>
                  </a:defRPr>
                </a:pPr>
                <a:endParaRPr lang="ru-RU"/>
              </a:p>
            </c:txPr>
          </c:dLbls>
          <c:cat>
            <c:strRef>
              <c:f>Лист1!$A$2:$A$7</c:f>
              <c:strCache>
                <c:ptCount val="6"/>
                <c:pt idx="0">
                  <c:v>Прочие</c:v>
                </c:pt>
                <c:pt idx="1">
                  <c:v xml:space="preserve">Обеспечение электрической энергией, газом и паром</c:v>
                </c:pt>
                <c:pt idx="2">
                  <c:v xml:space="preserve">Водоснабжение; водоотведение</c:v>
                </c:pt>
                <c:pt idx="3">
                  <c:v xml:space="preserve">Обрабатывающие производства</c:v>
                </c:pt>
                <c:pt idx="4">
                  <c:v xml:space="preserve">Транспортировка и хранение</c:v>
                </c:pt>
                <c:pt idx="5">
                  <c:v xml:space="preserve">Добыча полезных ископаемых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0.055</c:v>
                </c:pt>
                <c:pt idx="1">
                  <c:v>0.02</c:v>
                </c:pt>
                <c:pt idx="2">
                  <c:v>0.031</c:v>
                </c:pt>
                <c:pt idx="3">
                  <c:v>0.094</c:v>
                </c:pt>
                <c:pt idx="4">
                  <c:v>0.264</c:v>
                </c:pt>
                <c:pt idx="5">
                  <c:v>0.536</c:v>
                </c:pt>
              </c:numCache>
            </c:numRef>
          </c:val>
        </c:ser>
        <c:dLbls>
          <c:dLblPos val="outEnd"/>
          <c:showBubbleSize val="0"/>
          <c:showCatName val="0"/>
          <c:showLeaderLines val="0"/>
          <c:showLegendKey val="0"/>
          <c:showPercent val="0"/>
          <c:showSerName val="0"/>
          <c:showVal val="1"/>
        </c:dLbls>
        <c:gapWidth val="182"/>
        <c:axId val="923453711"/>
        <c:axId val="1217394272"/>
      </c:barChart>
      <c:catAx>
        <c:axId val="923453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217394272"/>
        <c:crosses val="autoZero"/>
        <c:auto val="1"/>
        <c:lblAlgn val="ctr"/>
        <c:lblOffset val="100"/>
        <c:noMultiLvlLbl val="0"/>
      </c:catAx>
      <c:valAx>
        <c:axId val="1217394272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923453711"/>
        <c:crosses val="autoZero"/>
        <c:crossBetween val="between"/>
      </c:valAx>
      <c:spPr bwMode="auto"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6821200" y="2287251"/>
      <a:ext cx="2966399" cy="4019721"/>
    </a:xfrm>
    <a:prstGeom prst="rect">
      <a:avLst/>
    </a:prstGeom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mc="http://schemas.openxmlformats.org/markup-compatibility/2006" xmlns:c15="http://schemas.microsoft.com/office/drawing/2012/chart" xmlns:c14="http://schemas.microsoft.com/office/drawing/2007/8/2/chart" xmlns:c16r2="http://schemas.microsoft.com/office/drawing/2015/06/chart">
  <c:date1904 val="0"/>
  <c:lang val="ru-RU"/>
  <c:roundedCorners val="0"/>
  <mc:AlternateContent>
    <mc:Choice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00000"/>
          <c:y val="0.090157"/>
          <c:w val="0.500000"/>
          <c:h val="0.82922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 xml:space="preserve">Ряд 1</c:v>
                </c:pt>
              </c:strCache>
            </c:strRef>
          </c:tx>
          <c:spPr bwMode="auto"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 bwMode="auto"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</c:dPt>
          <c:dLbls>
            <c:dLbl>
              <c:idx val="4"/>
              <c:dLblPos val="outEnd"/>
              <c:layout/>
              <c:showBubbleSize val="0"/>
              <c:showCatName val="0"/>
              <c:showLegendKey val="0"/>
              <c:showPercent val="0"/>
              <c:showSerName val="0"/>
              <c:showVal val="1"/>
              <c:spPr bwMode="auto">
                <a:prstGeom prst="rect">
                  <a:avLst/>
                </a:prstGeom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>
                      <a:solidFill>
                        <a:schemeClr val="accent2">
                          <a:lumMod val="75000"/>
                        </a:schemeClr>
                      </a:solidFill>
                      <a:latin typeface="Arial"/>
                      <a:ea typeface="+mn-ea"/>
                      <a:cs typeface="Arial"/>
                    </a:defRPr>
                  </a:pPr>
                  <a:endParaRPr lang="ru-RU"/>
                </a:p>
              </c:txPr>
            </c:dLbl>
            <c:dLblPos val="outEnd"/>
            <c:showBubbleSize val="0"/>
            <c:showCatName val="0"/>
            <c:showLeaderLines val="0"/>
            <c:showLegendKey val="0"/>
            <c:showPercent val="0"/>
            <c:showSerName val="0"/>
            <c:showVal val="1"/>
            <c:spPr bwMode="auto">
              <a:prstGeom prst="rect">
                <a:avLst/>
              </a:prstGeom>
              <a:noFill/>
              <a:ln>
                <a:noFill/>
                <a:round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>
                    <a:solidFill>
                      <a:schemeClr val="accent2">
                        <a:lumMod val="75000"/>
                      </a:schemeClr>
                    </a:solidFill>
                    <a:latin typeface="Arial"/>
                    <a:ea typeface="+mn-ea"/>
                    <a:cs typeface="Arial"/>
                  </a:defRPr>
                </a:pPr>
                <a:endParaRPr lang="ru-RU"/>
              </a:p>
            </c:txPr>
          </c:dLbls>
          <c:cat>
            <c:strRef>
              <c:f>Лист1!$A$2:$A$6</c:f>
              <c:strCache>
                <c:ptCount val="5"/>
                <c:pt idx="0">
                  <c:v xml:space="preserve">Деятельность в области информации и связи</c:v>
                </c:pt>
                <c:pt idx="1">
                  <c:v xml:space="preserve">Добыча полезных ископаемых</c:v>
                </c:pt>
                <c:pt idx="2">
                  <c:v xml:space="preserve">Обрабатывающие производства</c:v>
                </c:pt>
                <c:pt idx="3">
                  <c:v xml:space="preserve">Обеспечение электрической энергией, газом и паром</c:v>
                </c:pt>
                <c:pt idx="4">
                  <c:v xml:space="preserve">Транспортировка и хранение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68637.2</c:v>
                </c:pt>
                <c:pt idx="1">
                  <c:v>78935.4</c:v>
                </c:pt>
                <c:pt idx="2">
                  <c:v>79668.9</c:v>
                </c:pt>
                <c:pt idx="3">
                  <c:v>81735.7</c:v>
                </c:pt>
                <c:pt idx="4">
                  <c:v>81890.2</c:v>
                </c:pt>
              </c:numCache>
            </c:numRef>
          </c:val>
        </c:ser>
        <c:dLbls>
          <c:dLblPos val="outEnd"/>
          <c:showBubbleSize val="0"/>
          <c:showCatName val="0"/>
          <c:showLeaderLines val="0"/>
          <c:showLegendKey val="0"/>
          <c:showPercent val="0"/>
          <c:showSerName val="0"/>
          <c:showVal val="1"/>
        </c:dLbls>
        <c:gapWidth val="113"/>
        <c:overlap val="-18"/>
        <c:axId val="923453711"/>
        <c:axId val="1217394272"/>
      </c:barChart>
      <c:catAx>
        <c:axId val="9234537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 bwMode="auto"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1"/>
          <a:lstStyle/>
          <a:p>
            <a:pPr algn="just">
              <a:defRPr sz="700" b="1" i="0" u="none" strike="noStrike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217394272"/>
        <c:crosses val="autoZero"/>
        <c:auto val="1"/>
        <c:lblAlgn val="l"/>
        <c:lblOffset val="100"/>
        <c:noMultiLvlLbl val="0"/>
      </c:catAx>
      <c:valAx>
        <c:axId val="12173942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23453711"/>
        <c:crosses val="autoZero"/>
        <c:crossBetween val="between"/>
      </c:valAx>
      <c:spPr bwMode="auto">
        <a:prstGeom prst="rect">
          <a:avLst/>
        </a:prstGeom>
        <a:noFill/>
        <a:ln>
          <a:noFill/>
        </a:ln>
        <a:effectLst/>
      </c:spPr>
    </c:plotArea>
    <c:plotVisOnly val="1"/>
    <c:dispBlanksAs val="gap"/>
    <c:showDLblsOverMax val="0"/>
  </c:chart>
  <c:spPr bwMode="auto">
    <a:xfrm>
      <a:off x="5655272" y="1785073"/>
      <a:ext cx="3937944" cy="1729440"/>
    </a:xfrm>
    <a:prstGeom prst="rect">
      <a:avLst/>
    </a:prstGeom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5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5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9525">
        <a:solidFill>
          <a:schemeClr val="phClr"/>
        </a:solidFill>
      </a:ln>
    </cs:spPr>
  </cs:dataPointMarker>
  <cs:dataPointWirefram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dataTable>
  <cs:down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5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  <a:bevel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trendlineLabel>
  <cs:up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  <cs:dataPointMarkerLayout symbol="circle" size="5"/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5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categoryAxis>
  <cs:chartArea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5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 bwMode="auto">
      <a:prstGeom prst="rect">
        <a:avLst/>
      </a:prstGeom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 bwMode="auto">
      <a:prstGeom prst="rect">
        <a:avLst/>
      </a:prstGeom>
      <a:ln w="9525">
        <a:solidFill>
          <a:schemeClr val="phClr"/>
        </a:solidFill>
      </a:ln>
    </cs:spPr>
  </cs:dataPointMarker>
  <cs:dataPointWireframe>
    <cs:lnRef idx="0">
      <cs:styleClr val="auto"/>
    </cs:lnRef>
    <cs:fillRef idx="1"/>
    <cs:effectRef idx="0"/>
    <cs:fontRef idx="minor">
      <a:schemeClr val="tx1"/>
    </cs:fontRef>
    <cs:spPr bwMode="auto">
      <a:prstGeom prst="rect">
        <a:avLst/>
      </a:prstGeom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 bwMode="auto">
      <a:prstGeom prst="rect">
        <a:avLst/>
      </a:prstGeom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200"/>
  </cs:dataTable>
  <cs:down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seriesAxis>
  <cs:seriesLine>
    <cs:lnRef idx="0"/>
    <cs:fillRef idx="0"/>
    <cs:effectRef idx="0"/>
    <cs:fontRef idx="minor">
      <a:schemeClr val="tx1"/>
    </cs:fontRef>
    <cs:spPr bwMode="auto">
      <a:prstGeom prst="rect">
        <a:avLst/>
      </a:prstGeom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50" b="0" spc="0"/>
  </cs:title>
  <cs:trendline>
    <cs:lnRef idx="0">
      <cs:styleClr val="auto"/>
    </cs:lnRef>
    <cs:fillRef idx="0"/>
    <cs:effectRef idx="0"/>
    <cs:fontRef idx="minor">
      <a:schemeClr val="tx1"/>
    </cs:fontRef>
    <cs:spPr bwMode="auto">
      <a:prstGeom prst="rect">
        <a:avLst/>
      </a:prstGeom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200"/>
  </cs:trendlineLabel>
  <cs:upBar>
    <cs:lnRef idx="0"/>
    <cs:fillRef idx="0"/>
    <cs:effectRef idx="0"/>
    <cs:fontRef idx="minor">
      <a:schemeClr val="tx1"/>
    </cs:fontRef>
    <cs:spPr bwMode="auto">
      <a:prstGeom prst="rect">
        <a:avLst/>
      </a:prstGeom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200"/>
  </cs:valueAxis>
  <cs:wall>
    <cs:lnRef idx="0"/>
    <cs:fillRef idx="0"/>
    <cs:effectRef idx="0"/>
    <cs:fontRef idx="minor">
      <a:schemeClr val="tx1"/>
    </cs:fontRef>
    <cs:spPr bwMode="auto">
      <a:prstGeom prst="rect">
        <a:avLst/>
      </a:prstGeom>
      <a:noFill/>
      <a:ln>
        <a:noFill/>
      </a:ln>
    </cs:spPr>
  </cs:wall>
  <cs:dataPointMarkerLayout symbol="circle" size="5"/>
</cs:chartStyle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9708016-56EC-0A43-ADB2-8D6B320CC239}" type="datetime1">
              <a:rPr lang="ru-RU"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749720-1430-DF46-8A1E-D768C54B98EF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2AC25D4-5D07-C84F-8F5B-C0FCE56BAA04}" type="datetime1">
              <a:rPr lang="ru-RU"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749720-1430-DF46-8A1E-D768C54B98EF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7088982" y="365125"/>
            <a:ext cx="2135981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681037" y="365125"/>
            <a:ext cx="6284119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F025FE6-9F58-E04A-AF5D-E0D3CED08D0B}" type="datetime1">
              <a:rPr lang="ru-RU"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749720-1430-DF46-8A1E-D768C54B98EF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B193C6A-949B-8546-BF85-B80F61ADB7C8}" type="datetime1">
              <a:rPr lang="ru-RU"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749720-1430-DF46-8A1E-D768C54B98EF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75880" y="1709741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5880" y="4589467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8EB1187-46BE-9D44-A2D2-7AB336D6874D}" type="datetime1">
              <a:rPr lang="ru-RU"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749720-1430-DF46-8A1E-D768C54B98EF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81037" y="1825625"/>
            <a:ext cx="421005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5014913" y="1825625"/>
            <a:ext cx="421005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0DED714-477C-8E4F-80B2-8100E37C6C45}" type="datetime1">
              <a:rPr lang="ru-RU"/>
              <a:t/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749720-1430-DF46-8A1E-D768C54B98EF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82329" y="365128"/>
            <a:ext cx="8543925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2330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82330" y="2505074"/>
            <a:ext cx="4190702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5014913" y="2505074"/>
            <a:ext cx="4211340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869CC66-20DE-6A40-94F2-95386CD16213}" type="datetime1">
              <a:rPr lang="ru-RU"/>
              <a:t/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749720-1430-DF46-8A1E-D768C54B98EF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E2C66C4-FF1D-DE42-949B-EFC34EECAF9A}" type="datetime1">
              <a:rPr lang="ru-RU"/>
              <a:t/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749720-1430-DF46-8A1E-D768C54B98EF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8F60058-7471-E142-87EA-3597FEA11B8A}" type="datetime1">
              <a:rPr lang="ru-RU"/>
              <a:t/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749720-1430-DF46-8A1E-D768C54B98EF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82329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211341" y="987428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95EBD9B-40A4-764D-8305-4622582737AA}" type="datetime1">
              <a:rPr lang="ru-RU"/>
              <a:t/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749720-1430-DF46-8A1E-D768C54B98EF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82329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4211341" y="987428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166164F-07BA-6243-AF5E-D22E108E4987}" type="datetime1">
              <a:rPr lang="ru-RU"/>
              <a:t/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3749720-1430-DF46-8A1E-D768C54B98EF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81037" y="365128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1037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81037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229ACFB-CE6A-F744-9AEA-E08B5B8BAE3D}" type="datetime1">
              <a:rPr lang="ru-RU"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281363" y="6356354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996113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3749720-1430-DF46-8A1E-D768C54B98EF}" type="slidenum">
              <a:rPr/>
              <a:t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1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media14.svg"/><Relationship Id="rId4" Type="http://schemas.openxmlformats.org/officeDocument/2006/relationships/image" Target="../media/image35.png"/><Relationship Id="rId5" Type="http://schemas.openxmlformats.org/officeDocument/2006/relationships/image" Target="../media/media15.svg"/><Relationship Id="rId6" Type="http://schemas.openxmlformats.org/officeDocument/2006/relationships/image" Target="../media/image36.png"/><Relationship Id="rId7" Type="http://schemas.openxmlformats.org/officeDocument/2006/relationships/image" Target="../media/media16.svg"/><Relationship Id="rId8" Type="http://schemas.openxmlformats.org/officeDocument/2006/relationships/image" Target="../media/image37.png"/><Relationship Id="rId9" Type="http://schemas.openxmlformats.org/officeDocument/2006/relationships/image" Target="../media/media17.sv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image" Target="../media/media18.svg"/><Relationship Id="rId4" Type="http://schemas.openxmlformats.org/officeDocument/2006/relationships/image" Target="../media/image43.png"/><Relationship Id="rId5" Type="http://schemas.openxmlformats.org/officeDocument/2006/relationships/image" Target="../media/media19.svg"/><Relationship Id="rId6" Type="http://schemas.openxmlformats.org/officeDocument/2006/relationships/image" Target="../media/image44.png"/><Relationship Id="rId7" Type="http://schemas.openxmlformats.org/officeDocument/2006/relationships/image" Target="../media/media20.svg"/><Relationship Id="rId8" Type="http://schemas.openxmlformats.org/officeDocument/2006/relationships/image" Target="../media/image45.png"/><Relationship Id="rId9" Type="http://schemas.openxmlformats.org/officeDocument/2006/relationships/image" Target="../media/media21.svg"/><Relationship Id="rId10" Type="http://schemas.openxmlformats.org/officeDocument/2006/relationships/image" Target="../media/image46.png"/><Relationship Id="rId11" Type="http://schemas.openxmlformats.org/officeDocument/2006/relationships/image" Target="../media/media22.svg"/><Relationship Id="rId12" Type="http://schemas.openxmlformats.org/officeDocument/2006/relationships/image" Target="../media/image47.png"/><Relationship Id="rId13" Type="http://schemas.openxmlformats.org/officeDocument/2006/relationships/image" Target="../media/media23.svg"/><Relationship Id="rId14" Type="http://schemas.openxmlformats.org/officeDocument/2006/relationships/image" Target="../media/image48.png"/><Relationship Id="rId15" Type="http://schemas.openxmlformats.org/officeDocument/2006/relationships/image" Target="../media/media24.svg"/><Relationship Id="rId16" Type="http://schemas.openxmlformats.org/officeDocument/2006/relationships/image" Target="../media/image49.png"/><Relationship Id="rId17" Type="http://schemas.openxmlformats.org/officeDocument/2006/relationships/image" Target="../media/media25.sv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3" Type="http://schemas.openxmlformats.org/officeDocument/2006/relationships/image" Target="../media/image13.png"/><Relationship Id="rId4" Type="http://schemas.openxmlformats.org/officeDocument/2006/relationships/image" Target="../media/media7.svg"/><Relationship Id="rId5" Type="http://schemas.openxmlformats.org/officeDocument/2006/relationships/image" Target="../media/image11.png"/><Relationship Id="rId6" Type="http://schemas.openxmlformats.org/officeDocument/2006/relationships/image" Target="../media/media6.svg"/><Relationship Id="rId7" Type="http://schemas.openxmlformats.org/officeDocument/2006/relationships/image" Target="../media/image51.png"/><Relationship Id="rId8" Type="http://schemas.openxmlformats.org/officeDocument/2006/relationships/image" Target="../media/media26.sv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jpg"/><Relationship Id="rId4" Type="http://schemas.openxmlformats.org/officeDocument/2006/relationships/image" Target="../media/image56.jpg"/><Relationship Id="rId5" Type="http://schemas.openxmlformats.org/officeDocument/2006/relationships/image" Target="../media/image57.jpg"/><Relationship Id="rId6" Type="http://schemas.openxmlformats.org/officeDocument/2006/relationships/image" Target="../media/image58.jpg"/><Relationship Id="rId7" Type="http://schemas.openxmlformats.org/officeDocument/2006/relationships/image" Target="../media/image59.jpg"/><Relationship Id="rId8" Type="http://schemas.openxmlformats.org/officeDocument/2006/relationships/image" Target="../media/image60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Relationship Id="rId3" Type="http://schemas.openxmlformats.org/officeDocument/2006/relationships/image" Target="../media/image13.png"/><Relationship Id="rId4" Type="http://schemas.openxmlformats.org/officeDocument/2006/relationships/image" Target="../media/media7.sv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chereminvest.wixsite.com/invest/podobrat-ploshadku" TargetMode="External"/><Relationship Id="rId3" Type="http://schemas.openxmlformats.org/officeDocument/2006/relationships/hyperlink" Target="https://admcher.ru/economics/small-business/property-support/" TargetMode="External"/><Relationship Id="rId4" Type="http://schemas.openxmlformats.org/officeDocument/2006/relationships/image" Target="../media/image62.png"/><Relationship Id="rId5" Type="http://schemas.openxmlformats.org/officeDocument/2006/relationships/image" Target="../media/media27.svg"/><Relationship Id="rId6" Type="http://schemas.openxmlformats.org/officeDocument/2006/relationships/image" Target="../media/image63.png"/><Relationship Id="rId7" Type="http://schemas.openxmlformats.org/officeDocument/2006/relationships/image" Target="../media/media28.svg"/><Relationship Id="rId8" Type="http://schemas.openxmlformats.org/officeDocument/2006/relationships/image" Target="../media/image64.png"/><Relationship Id="rId9" Type="http://schemas.openxmlformats.org/officeDocument/2006/relationships/image" Target="../media/media29.svg"/><Relationship Id="rId10" Type="http://schemas.openxmlformats.org/officeDocument/2006/relationships/image" Target="../media/image50.png"/><Relationship Id="rId11" Type="http://schemas.openxmlformats.org/officeDocument/2006/relationships/image" Target="../media/image13.png"/><Relationship Id="rId12" Type="http://schemas.openxmlformats.org/officeDocument/2006/relationships/image" Target="../media/media7.svg"/><Relationship Id="rId13" Type="http://schemas.openxmlformats.org/officeDocument/2006/relationships/image" Target="../media/image65.png"/><Relationship Id="rId14" Type="http://schemas.openxmlformats.org/officeDocument/2006/relationships/image" Target="../media/image66.png"/><Relationship Id="rId15" Type="http://schemas.openxmlformats.org/officeDocument/2006/relationships/image" Target="../media/image67.png"/><Relationship Id="rId16" Type="http://schemas.openxmlformats.org/officeDocument/2006/relationships/image" Target="../media/image68.png"/><Relationship Id="rId17" Type="http://schemas.openxmlformats.org/officeDocument/2006/relationships/image" Target="../media/image24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4.xml"/><Relationship Id="rId3" Type="http://schemas.openxmlformats.org/officeDocument/2006/relationships/slide" Target="slide5.xml"/><Relationship Id="rId4" Type="http://schemas.openxmlformats.org/officeDocument/2006/relationships/slide" Target="slide6.xml"/><Relationship Id="rId5" Type="http://schemas.openxmlformats.org/officeDocument/2006/relationships/slide" Target="slide7.xml"/><Relationship Id="rId6" Type="http://schemas.openxmlformats.org/officeDocument/2006/relationships/slide" Target="slide8.xml"/><Relationship Id="rId7" Type="http://schemas.openxmlformats.org/officeDocument/2006/relationships/slide" Target="slide10.xml"/><Relationship Id="rId8" Type="http://schemas.openxmlformats.org/officeDocument/2006/relationships/slide" Target="slide11.xml"/><Relationship Id="rId9" Type="http://schemas.openxmlformats.org/officeDocument/2006/relationships/slide" Target="slide12.xml"/><Relationship Id="rId10" Type="http://schemas.openxmlformats.org/officeDocument/2006/relationships/slide" Target="slide13.xml"/><Relationship Id="rId11" Type="http://schemas.openxmlformats.org/officeDocument/2006/relationships/slide" Target="slide14.xml"/><Relationship Id="rId12" Type="http://schemas.openxmlformats.org/officeDocument/2006/relationships/slide" Target="slide15.xml"/><Relationship Id="rId13" Type="http://schemas.openxmlformats.org/officeDocument/2006/relationships/slide" Target="slide16.xml"/><Relationship Id="rId14" Type="http://schemas.openxmlformats.org/officeDocument/2006/relationships/slide" Target="slide17.xml"/><Relationship Id="rId15" Type="http://schemas.openxmlformats.org/officeDocument/2006/relationships/slide" Target="slide19.xml"/><Relationship Id="rId16" Type="http://schemas.openxmlformats.org/officeDocument/2006/relationships/slide" Target="slide20.xml"/><Relationship Id="rId17" Type="http://schemas.openxmlformats.org/officeDocument/2006/relationships/slide" Target="slide22.xml"/><Relationship Id="rId18" Type="http://schemas.openxmlformats.org/officeDocument/2006/relationships/image" Target="../media/image2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mb38.ru/" TargetMode="External"/><Relationship Id="rId3" Type="http://schemas.openxmlformats.org/officeDocument/2006/relationships/hyperlink" Target="https://aokrio.ru/" TargetMode="External"/><Relationship Id="rId4" Type="http://schemas.openxmlformats.org/officeDocument/2006/relationships/hyperlink" Target="https://frprf.ru/" TargetMode="External"/><Relationship Id="rId5" Type="http://schemas.openxmlformats.org/officeDocument/2006/relationships/hyperlink" Target="https://corpmsp.ru/" TargetMode="External"/><Relationship Id="rId6" Type="http://schemas.openxmlformats.org/officeDocument/2006/relationships/hyperlink" Target="http://mfoirk.ru/" TargetMode="External"/><Relationship Id="rId7" Type="http://schemas.openxmlformats.org/officeDocument/2006/relationships/hyperlink" Target="https://&#1074;&#1101;&#1073;.&#1088;&#1092;/" TargetMode="External"/><Relationship Id="rId8" Type="http://schemas.openxmlformats.org/officeDocument/2006/relationships/hyperlink" Target="https://&#1085;&#1086;&#1094;&#1073;&#1072;&#1081;&#1082;&#1072;&#1083;.&#1088;&#1092;/" TargetMode="External"/><Relationship Id="rId9" Type="http://schemas.openxmlformats.org/officeDocument/2006/relationships/image" Target="../media/image69.png"/><Relationship Id="rId10" Type="http://schemas.openxmlformats.org/officeDocument/2006/relationships/image" Target="../media/image70.png"/><Relationship Id="rId11" Type="http://schemas.openxmlformats.org/officeDocument/2006/relationships/image" Target="../media/image71.png"/><Relationship Id="rId12" Type="http://schemas.openxmlformats.org/officeDocument/2006/relationships/image" Target="../media/image72.png"/><Relationship Id="rId13" Type="http://schemas.openxmlformats.org/officeDocument/2006/relationships/image" Target="../media/image73.png"/><Relationship Id="rId14" Type="http://schemas.openxmlformats.org/officeDocument/2006/relationships/image" Target="../media/image74.png"/><Relationship Id="rId15" Type="http://schemas.openxmlformats.org/officeDocument/2006/relationships/image" Target="../media/image75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rkobl.ru/sites/economy/" TargetMode="External"/><Relationship Id="rId3" Type="http://schemas.openxmlformats.org/officeDocument/2006/relationships/hyperlink" Target="https://irkobl.ru/sites/irkstroy" TargetMode="External"/><Relationship Id="rId4" Type="http://schemas.openxmlformats.org/officeDocument/2006/relationships/hyperlink" Target="https://irkobl.ru/sites/transport/" TargetMode="External"/><Relationship Id="rId5" Type="http://schemas.openxmlformats.org/officeDocument/2006/relationships/hyperlink" Target="https://irkobl.ru/sites/digital/" TargetMode="External"/><Relationship Id="rId6" Type="http://schemas.openxmlformats.org/officeDocument/2006/relationships/hyperlink" Target="https://irkobl.ru/sites/mio/" TargetMode="External"/><Relationship Id="rId7" Type="http://schemas.openxmlformats.org/officeDocument/2006/relationships/hyperlink" Target="https://irkobl.ru/sites/agroline/" TargetMode="External"/><Relationship Id="rId8" Type="http://schemas.openxmlformats.org/officeDocument/2006/relationships/hyperlink" Target="https://irkobl.ru/sites/gkh/" TargetMode="External"/><Relationship Id="rId9" Type="http://schemas.openxmlformats.org/officeDocument/2006/relationships/hyperlink" Target="https://irkobl.ru/sites/ecology/" TargetMode="External"/><Relationship Id="rId10" Type="http://schemas.openxmlformats.org/officeDocument/2006/relationships/image" Target="../media/image76.png"/><Relationship Id="rId11" Type="http://schemas.openxmlformats.org/officeDocument/2006/relationships/hyperlink" Target="https://irkobl.ru/sites/alh/" TargetMode="External"/><Relationship Id="rId12" Type="http://schemas.openxmlformats.org/officeDocument/2006/relationships/hyperlink" Target="https://irkzan.ru/" TargetMode="External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media1.svg"/><Relationship Id="rId4" Type="http://schemas.openxmlformats.org/officeDocument/2006/relationships/image" Target="../media/image6.png"/><Relationship Id="rId5" Type="http://schemas.openxmlformats.org/officeDocument/2006/relationships/image" Target="../media/media2.svg"/><Relationship Id="rId6" Type="http://schemas.openxmlformats.org/officeDocument/2006/relationships/image" Target="../media/image7.png"/><Relationship Id="rId7" Type="http://schemas.openxmlformats.org/officeDocument/2006/relationships/image" Target="../media/media3.svg"/><Relationship Id="rId8" Type="http://schemas.openxmlformats.org/officeDocument/2006/relationships/image" Target="../media/image8.png"/><Relationship Id="rId9" Type="http://schemas.openxmlformats.org/officeDocument/2006/relationships/image" Target="../media/media4.svg"/><Relationship Id="rId10" Type="http://schemas.openxmlformats.org/officeDocument/2006/relationships/image" Target="../media/image9.png"/><Relationship Id="rId11" Type="http://schemas.openxmlformats.org/officeDocument/2006/relationships/image" Target="../media/media5.svg"/><Relationship Id="rId12" Type="http://schemas.openxmlformats.org/officeDocument/2006/relationships/image" Target="../media/image10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media6.svg"/><Relationship Id="rId4" Type="http://schemas.openxmlformats.org/officeDocument/2006/relationships/image" Target="../media/image12.jpg"/><Relationship Id="rId5" Type="http://schemas.openxmlformats.org/officeDocument/2006/relationships/image" Target="../media/image13.png"/><Relationship Id="rId6" Type="http://schemas.openxmlformats.org/officeDocument/2006/relationships/image" Target="../media/media7.svg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 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2.xml" 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media8.svg"/><Relationship Id="rId4" Type="http://schemas.openxmlformats.org/officeDocument/2006/relationships/image" Target="../media/image17.png"/><Relationship Id="rId5" Type="http://schemas.openxmlformats.org/officeDocument/2006/relationships/image" Target="../media/media9.svg"/><Relationship Id="rId6" Type="http://schemas.openxmlformats.org/officeDocument/2006/relationships/image" Target="../media/image18.png"/><Relationship Id="rId7" Type="http://schemas.openxmlformats.org/officeDocument/2006/relationships/image" Target="../media/media10.svg"/><Relationship Id="rId8" Type="http://schemas.openxmlformats.org/officeDocument/2006/relationships/image" Target="../media/image19.png"/><Relationship Id="rId9" Type="http://schemas.openxmlformats.org/officeDocument/2006/relationships/image" Target="../media/media11.svg"/><Relationship Id="rId10" Type="http://schemas.openxmlformats.org/officeDocument/2006/relationships/image" Target="../media/image20.png"/><Relationship Id="rId11" Type="http://schemas.openxmlformats.org/officeDocument/2006/relationships/image" Target="../media/media12.svg"/><Relationship Id="rId12" Type="http://schemas.openxmlformats.org/officeDocument/2006/relationships/image" Target="../media/image21.png"/><Relationship Id="rId13" Type="http://schemas.openxmlformats.org/officeDocument/2006/relationships/image" Target="../media/media13.sv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13.png"/><Relationship Id="rId4" Type="http://schemas.openxmlformats.org/officeDocument/2006/relationships/image" Target="../media/media7.sv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 bwMode="auto">
          <a:xfrm>
            <a:off x="7613353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>
              <a:defRPr/>
            </a:pPr>
            <a:r>
              <a:rPr lang="ru-RU" sz="800" b="1">
                <a:solidFill>
                  <a:prstClr val="black"/>
                </a:solidFill>
                <a:latin typeface="Arial"/>
                <a:cs typeface="Arial"/>
              </a:rPr>
              <a:t>ИРКУТСКАЯ </a:t>
            </a:r>
            <a:endParaRPr/>
          </a:p>
          <a:p>
            <a:pPr>
              <a:defRPr/>
            </a:pPr>
            <a:r>
              <a:rPr lang="ru-RU" sz="800" b="1">
                <a:solidFill>
                  <a:prstClr val="black"/>
                </a:solidFill>
                <a:latin typeface="Arial"/>
                <a:cs typeface="Arial"/>
              </a:rPr>
              <a:t>ОБЛАСТЬ</a:t>
            </a:r>
            <a:endParaRPr sz="800" b="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627016" y="4880597"/>
            <a:ext cx="8818736" cy="73866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sz="2400">
                <a:latin typeface="Arial"/>
                <a:cs typeface="Arial"/>
              </a:rPr>
              <a:t>ИНВЕСТИЦИОННЫЙ ПРОФИЛЬ </a:t>
            </a:r>
            <a:endParaRPr lang="ru-RU" sz="2400">
              <a:latin typeface="Arial"/>
              <a:cs typeface="Arial"/>
            </a:endParaRPr>
          </a:p>
          <a:p>
            <a:pPr>
              <a:defRPr/>
            </a:pPr>
            <a:r>
              <a:rPr lang="ru-RU" sz="2400" b="1">
                <a:latin typeface="Arial"/>
                <a:cs typeface="Arial"/>
              </a:rPr>
              <a:t>ГОРОДА ЧЕРЕМХОВО</a:t>
            </a:r>
            <a:endParaRPr sz="2400" b="1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en-US" sz="800">
                <a:latin typeface="Arial"/>
                <a:cs typeface="Arial"/>
              </a:rPr>
              <a:t>@ </a:t>
            </a:r>
            <a:r>
              <a:rPr lang="ru-RU" sz="800">
                <a:latin typeface="Arial"/>
                <a:cs typeface="Arial"/>
              </a:rPr>
              <a:t>МАТЕРИАЛ ПОДГОТОВЛЕН АДМИНИСТРАЦИЕЙ Г. ЧЕРЕМХОВО</a:t>
            </a: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452360" y="1333065"/>
            <a:ext cx="2251843" cy="28271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167209" y="245978"/>
            <a:ext cx="467233" cy="5826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27017" y="1256555"/>
            <a:ext cx="6611984" cy="2896381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auto"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2400" b="1">
                <a:latin typeface="Arial"/>
                <a:cs typeface="Arial"/>
              </a:rPr>
              <a:t>СОЦИАЛЬНАЯ ИНФРАСТРУКТУРА</a:t>
            </a:r>
            <a:endParaRPr/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627019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36000" bIns="36000" rtlCol="0" anchor="ctr"/>
          <a:lstStyle/>
          <a:p>
            <a:pPr>
              <a:defRPr/>
            </a:pPr>
            <a:r>
              <a:rPr lang="ru-RU" sz="800" b="1">
                <a:solidFill>
                  <a:schemeClr val="bg1"/>
                </a:solidFill>
                <a:latin typeface="Arial"/>
                <a:cs typeface="Arial"/>
              </a:rPr>
              <a:t>социальная инфраструктура</a:t>
            </a:r>
            <a:endParaRPr/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2908780" y="1353311"/>
            <a:ext cx="2196000" cy="4954513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7472308" y="1353310"/>
            <a:ext cx="2196000" cy="4954513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826898" y="2528252"/>
            <a:ext cx="893839" cy="1538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220"/>
              </a:lnSpc>
              <a:defRPr/>
            </a:pPr>
            <a:r>
              <a:rPr lang="ru-RU" sz="1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14</a:t>
            </a: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800" b="1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учреждений</a:t>
            </a:r>
            <a:endParaRPr lang="ru-RU" sz="800" b="1" spc="-2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844371" y="2690348"/>
            <a:ext cx="733991" cy="256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980"/>
              </a:lnSpc>
              <a:defRPr/>
            </a:pPr>
            <a:r>
              <a:rPr lang="ru-RU" sz="9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дошкольного образования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1916236" y="2528252"/>
            <a:ext cx="893839" cy="3077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220"/>
              </a:lnSpc>
              <a:defRPr/>
            </a:pPr>
            <a:r>
              <a:rPr lang="ru-RU" sz="1600" b="1">
                <a:solidFill>
                  <a:srgbClr val="A6A6A6"/>
                </a:solidFill>
                <a:latin typeface="Arial"/>
                <a:cs typeface="Arial"/>
              </a:rPr>
              <a:t>2573</a:t>
            </a:r>
            <a:r>
              <a:rPr lang="ru-RU" sz="1100" b="1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lang="ru-RU" sz="900" b="1" spc="-20">
                <a:solidFill>
                  <a:srgbClr val="A6A6A6"/>
                </a:solidFill>
                <a:latin typeface="Arial"/>
                <a:cs typeface="Arial"/>
              </a:rPr>
              <a:t>учащихся</a:t>
            </a:r>
            <a:endParaRPr/>
          </a:p>
        </p:txBody>
      </p:sp>
      <p:sp>
        <p:nvSpPr>
          <p:cNvPr id="16" name="TextBox 15"/>
          <p:cNvSpPr txBox="1"/>
          <p:nvPr/>
        </p:nvSpPr>
        <p:spPr bwMode="auto">
          <a:xfrm>
            <a:off x="826898" y="4726047"/>
            <a:ext cx="893839" cy="16209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220"/>
              </a:lnSpc>
              <a:defRPr/>
            </a:pPr>
            <a:r>
              <a:rPr lang="ru-RU" sz="1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4</a:t>
            </a: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800" b="1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учреждения</a:t>
            </a:r>
            <a:endParaRPr/>
          </a:p>
        </p:txBody>
      </p:sp>
      <p:sp>
        <p:nvSpPr>
          <p:cNvPr id="17" name="TextBox 16"/>
          <p:cNvSpPr txBox="1"/>
          <p:nvPr/>
        </p:nvSpPr>
        <p:spPr bwMode="auto">
          <a:xfrm>
            <a:off x="826897" y="4864735"/>
            <a:ext cx="733991" cy="256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980"/>
              </a:lnSpc>
              <a:defRPr/>
            </a:pPr>
            <a:r>
              <a:rPr lang="ru-RU" sz="9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проф.</a:t>
            </a:r>
            <a:endParaRPr/>
          </a:p>
          <a:p>
            <a:pPr>
              <a:lnSpc>
                <a:spcPts val="980"/>
              </a:lnSpc>
              <a:defRPr/>
            </a:pPr>
            <a:r>
              <a:rPr lang="ru-RU" sz="9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образования</a:t>
            </a:r>
            <a:endParaRPr/>
          </a:p>
        </p:txBody>
      </p:sp>
      <p:sp>
        <p:nvSpPr>
          <p:cNvPr id="18" name="TextBox 17"/>
          <p:cNvSpPr txBox="1"/>
          <p:nvPr/>
        </p:nvSpPr>
        <p:spPr bwMode="auto">
          <a:xfrm>
            <a:off x="1916236" y="4726047"/>
            <a:ext cx="893839" cy="29553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220"/>
              </a:lnSpc>
              <a:defRPr/>
            </a:pPr>
            <a:r>
              <a:rPr lang="ru-RU" sz="1600" b="1">
                <a:solidFill>
                  <a:srgbClr val="A6A6A6"/>
                </a:solidFill>
                <a:latin typeface="Arial"/>
                <a:cs typeface="Arial"/>
              </a:rPr>
              <a:t>2079</a:t>
            </a:r>
            <a:r>
              <a:rPr lang="ru-RU" sz="1100" b="1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lang="ru-RU" sz="900" b="1" spc="-20">
                <a:solidFill>
                  <a:srgbClr val="A6A6A6"/>
                </a:solidFill>
                <a:latin typeface="Arial"/>
                <a:cs typeface="Arial"/>
              </a:rPr>
              <a:t>учащихся</a:t>
            </a:r>
            <a:endParaRPr/>
          </a:p>
        </p:txBody>
      </p:sp>
      <p:sp>
        <p:nvSpPr>
          <p:cNvPr id="19" name="TextBox 18"/>
          <p:cNvSpPr txBox="1"/>
          <p:nvPr/>
        </p:nvSpPr>
        <p:spPr bwMode="auto">
          <a:xfrm>
            <a:off x="826898" y="4023166"/>
            <a:ext cx="893839" cy="16209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220"/>
              </a:lnSpc>
              <a:defRPr/>
            </a:pPr>
            <a:r>
              <a:rPr lang="ru-RU" sz="1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18</a:t>
            </a: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800" b="1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учреждений</a:t>
            </a:r>
            <a:endParaRPr/>
          </a:p>
        </p:txBody>
      </p:sp>
      <p:sp>
        <p:nvSpPr>
          <p:cNvPr id="20" name="TextBox 19"/>
          <p:cNvSpPr txBox="1"/>
          <p:nvPr/>
        </p:nvSpPr>
        <p:spPr bwMode="auto">
          <a:xfrm>
            <a:off x="826897" y="4167569"/>
            <a:ext cx="733991" cy="256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980"/>
              </a:lnSpc>
              <a:defRPr/>
            </a:pPr>
            <a:r>
              <a:rPr lang="ru-RU" sz="9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школьного образования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1916236" y="4023166"/>
            <a:ext cx="893839" cy="29553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220"/>
              </a:lnSpc>
              <a:defRPr/>
            </a:pPr>
            <a:r>
              <a:rPr lang="ru-RU" sz="1600" b="1">
                <a:solidFill>
                  <a:srgbClr val="A6A6A6"/>
                </a:solidFill>
                <a:latin typeface="Arial"/>
                <a:cs typeface="Arial"/>
              </a:rPr>
              <a:t>7913</a:t>
            </a:r>
            <a:r>
              <a:rPr lang="ru-RU" sz="1100" b="1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lang="ru-RU" sz="900" b="1" spc="-20">
                <a:solidFill>
                  <a:srgbClr val="A6A6A6"/>
                </a:solidFill>
                <a:latin typeface="Arial"/>
                <a:cs typeface="Arial"/>
              </a:rPr>
              <a:t>учащихся</a:t>
            </a:r>
            <a:endParaRPr/>
          </a:p>
        </p:txBody>
      </p:sp>
      <p:sp>
        <p:nvSpPr>
          <p:cNvPr id="22" name="TextBox 21"/>
          <p:cNvSpPr txBox="1"/>
          <p:nvPr/>
        </p:nvSpPr>
        <p:spPr bwMode="auto">
          <a:xfrm>
            <a:off x="826898" y="3275709"/>
            <a:ext cx="893839" cy="16209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220"/>
              </a:lnSpc>
              <a:defRPr/>
            </a:pPr>
            <a:r>
              <a:rPr lang="ru-RU" sz="1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3</a:t>
            </a: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800" b="1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учреждения</a:t>
            </a:r>
            <a:endParaRPr lang="ru-RU" sz="800" b="1" spc="-2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826898" y="3420526"/>
            <a:ext cx="957760" cy="256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980"/>
              </a:lnSpc>
              <a:defRPr/>
            </a:pPr>
            <a:r>
              <a:rPr lang="ru-RU" sz="9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доп.</a:t>
            </a:r>
            <a:endParaRPr lang="ru-RU" sz="90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  <a:p>
            <a:pPr>
              <a:lnSpc>
                <a:spcPts val="980"/>
              </a:lnSpc>
              <a:defRPr/>
            </a:pPr>
            <a:r>
              <a:rPr lang="ru-RU" sz="9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образования</a:t>
            </a:r>
            <a:endParaRPr/>
          </a:p>
        </p:txBody>
      </p:sp>
      <p:sp>
        <p:nvSpPr>
          <p:cNvPr id="24" name="TextBox 23"/>
          <p:cNvSpPr txBox="1"/>
          <p:nvPr/>
        </p:nvSpPr>
        <p:spPr bwMode="auto">
          <a:xfrm>
            <a:off x="1916236" y="3275709"/>
            <a:ext cx="893839" cy="3077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220"/>
              </a:lnSpc>
              <a:defRPr/>
            </a:pPr>
            <a:r>
              <a:rPr lang="ru-RU" sz="1600" b="1">
                <a:solidFill>
                  <a:srgbClr val="A6A6A6"/>
                </a:solidFill>
                <a:latin typeface="Arial"/>
                <a:cs typeface="Arial"/>
              </a:rPr>
              <a:t>3894</a:t>
            </a:r>
            <a:r>
              <a:rPr lang="ru-RU" sz="1100" b="1">
                <a:solidFill>
                  <a:srgbClr val="A6A6A6"/>
                </a:solidFill>
                <a:latin typeface="Arial"/>
                <a:cs typeface="Arial"/>
              </a:rPr>
              <a:t> </a:t>
            </a:r>
            <a:r>
              <a:rPr lang="ru-RU" sz="900" b="1" spc="-20">
                <a:solidFill>
                  <a:srgbClr val="A6A6A6"/>
                </a:solidFill>
                <a:latin typeface="Arial"/>
                <a:cs typeface="Arial"/>
              </a:rPr>
              <a:t>учащихся</a:t>
            </a:r>
            <a:endParaRPr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621376" y="1524580"/>
            <a:ext cx="21886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ОБРАЗОВАНИЕ</a:t>
            </a:r>
            <a:endParaRPr/>
          </a:p>
        </p:txBody>
      </p:sp>
      <p:pic>
        <p:nvPicPr>
          <p:cNvPr id="28" name="Рисунок 27" descr="Квадратная академическая шапочка со сплошной заливкой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826897" y="1832181"/>
            <a:ext cx="478107" cy="478107"/>
          </a:xfrm>
          <a:prstGeom prst="rect">
            <a:avLst/>
          </a:prstGeom>
        </p:spPr>
      </p:pic>
      <p:pic>
        <p:nvPicPr>
          <p:cNvPr id="29" name="Рисунок 28" descr="Больница со сплошной заливкой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3160890" y="1856967"/>
            <a:ext cx="441035" cy="441035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 bwMode="auto">
          <a:xfrm>
            <a:off x="2937010" y="1524580"/>
            <a:ext cx="21677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ЗДРАВОХРАНЕНИЕ</a:t>
            </a:r>
            <a:endParaRPr/>
          </a:p>
        </p:txBody>
      </p:sp>
      <p:sp>
        <p:nvSpPr>
          <p:cNvPr id="31" name="TextBox 30"/>
          <p:cNvSpPr txBox="1"/>
          <p:nvPr/>
        </p:nvSpPr>
        <p:spPr bwMode="auto">
          <a:xfrm>
            <a:off x="3160890" y="2528252"/>
            <a:ext cx="1996119" cy="3077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220"/>
              </a:lnSpc>
              <a:defRPr/>
            </a:pPr>
            <a:r>
              <a:rPr lang="ru-RU" sz="1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185 </a:t>
            </a:r>
            <a:r>
              <a:rPr lang="ru-RU" sz="900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стационарных </a:t>
            </a:r>
            <a:endParaRPr lang="ru-RU" sz="900" spc="-2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  <a:p>
            <a:pPr>
              <a:lnSpc>
                <a:spcPts val="1220"/>
              </a:lnSpc>
              <a:defRPr/>
            </a:pPr>
            <a:r>
              <a:rPr lang="ru-RU" sz="900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коек</a:t>
            </a:r>
            <a:endParaRPr/>
          </a:p>
        </p:txBody>
      </p:sp>
      <p:sp>
        <p:nvSpPr>
          <p:cNvPr id="33" name="TextBox 32"/>
          <p:cNvSpPr txBox="1"/>
          <p:nvPr/>
        </p:nvSpPr>
        <p:spPr bwMode="auto">
          <a:xfrm>
            <a:off x="3167048" y="3252230"/>
            <a:ext cx="1943372" cy="29553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220"/>
              </a:lnSpc>
              <a:defRPr/>
            </a:pPr>
            <a:r>
              <a:rPr lang="ru-RU" sz="1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5</a:t>
            </a: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900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амбулаторно-поликлинических </a:t>
            </a:r>
            <a:r>
              <a:rPr lang="ru-RU" sz="900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учреждений</a:t>
            </a:r>
            <a:endParaRPr/>
          </a:p>
        </p:txBody>
      </p:sp>
      <p:sp>
        <p:nvSpPr>
          <p:cNvPr id="34" name="TextBox 33"/>
          <p:cNvSpPr txBox="1"/>
          <p:nvPr/>
        </p:nvSpPr>
        <p:spPr bwMode="auto">
          <a:xfrm>
            <a:off x="3160890" y="4023166"/>
            <a:ext cx="1519886" cy="29553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220"/>
              </a:lnSpc>
              <a:defRPr/>
            </a:pPr>
            <a:r>
              <a:rPr lang="ru-RU" sz="1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3</a:t>
            </a: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900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стационарных </a:t>
            </a:r>
            <a:r>
              <a:rPr lang="ru-RU" sz="900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учреждений</a:t>
            </a:r>
            <a:endParaRPr/>
          </a:p>
        </p:txBody>
      </p:sp>
      <p:sp>
        <p:nvSpPr>
          <p:cNvPr id="35" name="Прямоугольник 34"/>
          <p:cNvSpPr/>
          <p:nvPr/>
        </p:nvSpPr>
        <p:spPr bwMode="auto">
          <a:xfrm>
            <a:off x="5197845" y="1549191"/>
            <a:ext cx="21886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СПОРТ</a:t>
            </a:r>
            <a:endParaRPr lang="ru-RU" sz="12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7498850" y="1549190"/>
            <a:ext cx="21886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КУЛЬТУРА И ИСКУССТВО</a:t>
            </a:r>
            <a:endParaRPr lang="ru-RU" sz="12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 bwMode="auto">
          <a:xfrm>
            <a:off x="5476483" y="3279606"/>
            <a:ext cx="893839" cy="16209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220"/>
              </a:lnSpc>
              <a:defRPr/>
            </a:pPr>
            <a:r>
              <a:rPr lang="ru-RU" sz="1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38</a:t>
            </a: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900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спортзалов</a:t>
            </a:r>
            <a:endParaRPr lang="ru-RU" sz="900" spc="-2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 bwMode="auto">
          <a:xfrm>
            <a:off x="5476483" y="4010919"/>
            <a:ext cx="893839" cy="16209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220"/>
              </a:lnSpc>
              <a:defRPr/>
            </a:pPr>
            <a:r>
              <a:rPr lang="ru-RU" sz="1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2</a:t>
            </a: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900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бассейна</a:t>
            </a:r>
            <a:endParaRPr lang="ru-RU" sz="900" spc="-2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 bwMode="auto">
          <a:xfrm>
            <a:off x="5481439" y="2528251"/>
            <a:ext cx="1456471" cy="3077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220"/>
              </a:lnSpc>
              <a:defRPr/>
            </a:pPr>
            <a:r>
              <a:rPr lang="ru-RU" sz="1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84</a:t>
            </a: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900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плоских </a:t>
            </a:r>
            <a:r>
              <a:rPr lang="ru-RU" sz="900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спортивных</a:t>
            </a:r>
            <a:endParaRPr/>
          </a:p>
          <a:p>
            <a:pPr>
              <a:lnSpc>
                <a:spcPts val="1220"/>
              </a:lnSpc>
              <a:defRPr/>
            </a:pPr>
            <a:r>
              <a:rPr lang="ru-RU" sz="900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сооружений</a:t>
            </a:r>
            <a:endParaRPr/>
          </a:p>
        </p:txBody>
      </p:sp>
      <p:pic>
        <p:nvPicPr>
          <p:cNvPr id="41" name="Рисунок 40" descr="Футбольный мяч со сплошной заливкой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 bwMode="auto">
          <a:xfrm>
            <a:off x="5482366" y="1856967"/>
            <a:ext cx="441035" cy="441035"/>
          </a:xfrm>
          <a:prstGeom prst="rect">
            <a:avLst/>
          </a:prstGeom>
        </p:spPr>
      </p:pic>
      <p:pic>
        <p:nvPicPr>
          <p:cNvPr id="42" name="Рисунок 41" descr="Мольберт со сплошной заливкой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 bwMode="auto">
          <a:xfrm>
            <a:off x="7678366" y="1874720"/>
            <a:ext cx="483079" cy="48307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 bwMode="auto">
          <a:xfrm>
            <a:off x="7798492" y="2536459"/>
            <a:ext cx="1713061" cy="16209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220"/>
              </a:lnSpc>
              <a:defRPr/>
            </a:pPr>
            <a:r>
              <a:rPr lang="ru-RU" sz="1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7</a:t>
            </a: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900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клубных </a:t>
            </a:r>
            <a:r>
              <a:rPr lang="ru-RU" sz="900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учреждений</a:t>
            </a:r>
            <a:endParaRPr/>
          </a:p>
        </p:txBody>
      </p:sp>
      <p:sp>
        <p:nvSpPr>
          <p:cNvPr id="45" name="TextBox 44"/>
          <p:cNvSpPr txBox="1"/>
          <p:nvPr/>
        </p:nvSpPr>
        <p:spPr bwMode="auto">
          <a:xfrm>
            <a:off x="7798492" y="4716970"/>
            <a:ext cx="893839" cy="16209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220"/>
              </a:lnSpc>
              <a:defRPr/>
            </a:pPr>
            <a:r>
              <a:rPr lang="ru-RU" sz="1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50 </a:t>
            </a:r>
            <a:r>
              <a:rPr lang="ru-RU" sz="900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памятников</a:t>
            </a:r>
            <a:endParaRPr lang="ru-RU" sz="900" spc="-2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 bwMode="auto">
          <a:xfrm>
            <a:off x="7798492" y="4023166"/>
            <a:ext cx="893839" cy="16209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220"/>
              </a:lnSpc>
              <a:defRPr/>
            </a:pPr>
            <a:r>
              <a:rPr lang="ru-RU" sz="1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1</a:t>
            </a: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900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музей</a:t>
            </a:r>
            <a:endParaRPr lang="ru-RU" sz="900" spc="-2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 bwMode="auto">
          <a:xfrm>
            <a:off x="7798494" y="3275709"/>
            <a:ext cx="893839" cy="16209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220"/>
              </a:lnSpc>
              <a:defRPr/>
            </a:pPr>
            <a:r>
              <a:rPr lang="ru-RU" sz="1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7 </a:t>
            </a:r>
            <a:r>
              <a:rPr lang="ru-RU" sz="900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библиотек</a:t>
            </a:r>
            <a:endParaRPr lang="ru-RU" sz="900" spc="-2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2094720" y="5545473"/>
            <a:ext cx="687363" cy="6873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4454972" y="5541213"/>
            <a:ext cx="649808" cy="64980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6671208" y="5541213"/>
            <a:ext cx="649808" cy="64980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8957964" y="5536601"/>
            <a:ext cx="654420" cy="654420"/>
          </a:xfrm>
          <a:prstGeom prst="rect">
            <a:avLst/>
          </a:prstGeom>
        </p:spPr>
      </p:pic>
      <p:sp>
        <p:nvSpPr>
          <p:cNvPr id="53" name="Номер слайда 50"/>
          <p:cNvSpPr>
            <a:spLocks noGrp="1"/>
          </p:cNvSpPr>
          <p:nvPr>
            <p:ph type="sldNum" sz="quarter" idx="12"/>
          </p:nvPr>
        </p:nvSpPr>
        <p:spPr bwMode="auto">
          <a:xfrm>
            <a:off x="9059976" y="6607263"/>
            <a:ext cx="727623" cy="123111"/>
          </a:xfrm>
        </p:spPr>
        <p:txBody>
          <a:bodyPr vert="horz" lIns="36000" tIns="36000" rIns="36000" bIns="36000" rtlCol="0" anchor="b"/>
          <a:lstStyle/>
          <a:p>
            <a:pPr>
              <a:defRPr/>
            </a:pPr>
            <a:r>
              <a:rPr lang="ru-RU" sz="800">
                <a:solidFill>
                  <a:schemeClr val="tx1"/>
                </a:solidFill>
                <a:latin typeface="Arial"/>
                <a:cs typeface="Arial"/>
              </a:rPr>
              <a:t>10</a:t>
            </a:r>
            <a:endParaRPr sz="8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3" name="Рисунок 252" descr="Город со сплошной заливкой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8268090" y="1781890"/>
            <a:ext cx="360000" cy="360000"/>
          </a:xfrm>
          <a:prstGeom prst="rect">
            <a:avLst/>
          </a:prstGeom>
        </p:spPr>
      </p:pic>
      <p:pic>
        <p:nvPicPr>
          <p:cNvPr id="256" name="Рисунок 255" descr="Поделиться со сплошной заливкой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6243279" y="3057151"/>
            <a:ext cx="360000" cy="360000"/>
          </a:xfrm>
          <a:prstGeom prst="rect">
            <a:avLst/>
          </a:prstGeom>
        </p:spPr>
      </p:pic>
      <p:pic>
        <p:nvPicPr>
          <p:cNvPr id="245" name="Рисунок 244" descr="Окрестности со сплошной заливкой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 bwMode="auto">
          <a:xfrm>
            <a:off x="2111237" y="3035051"/>
            <a:ext cx="360000" cy="360000"/>
          </a:xfrm>
          <a:prstGeom prst="rect">
            <a:avLst/>
          </a:prstGeom>
        </p:spPr>
      </p:pic>
      <p:pic>
        <p:nvPicPr>
          <p:cNvPr id="197" name="Рисунок 196" descr="Маркер со сплошной заливкой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 bwMode="auto">
          <a:xfrm>
            <a:off x="2111237" y="1780428"/>
            <a:ext cx="360000" cy="3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sz="2400" b="1">
                <a:latin typeface="Arial"/>
                <a:cs typeface="Arial"/>
              </a:rPr>
              <a:t>КАЧЕСТВО ЖИЗНИ</a:t>
            </a:r>
            <a:endParaRPr sz="2400">
              <a:latin typeface="Arial"/>
              <a:cs typeface="Arial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627019" y="163628"/>
            <a:ext cx="1084337" cy="27384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36000" bIns="36000" rtlCol="0" anchor="ctr"/>
          <a:lstStyle/>
          <a:p>
            <a:pPr>
              <a:defRPr/>
            </a:pPr>
            <a:r>
              <a:rPr lang="ru-RU" sz="800" b="1">
                <a:solidFill>
                  <a:schemeClr val="bg1"/>
                </a:solidFill>
                <a:latin typeface="Arial"/>
                <a:cs typeface="Arial"/>
              </a:rPr>
              <a:t>качество жизни</a:t>
            </a:r>
            <a:endParaRPr sz="8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1" name="Номер слайда 50"/>
          <p:cNvSpPr>
            <a:spLocks noGrp="1"/>
          </p:cNvSpPr>
          <p:nvPr>
            <p:ph type="sldNum" sz="quarter" idx="12"/>
          </p:nvPr>
        </p:nvSpPr>
        <p:spPr bwMode="auto">
          <a:xfrm>
            <a:off x="9059976" y="6607263"/>
            <a:ext cx="727623" cy="123111"/>
          </a:xfrm>
        </p:spPr>
        <p:txBody>
          <a:bodyPr vert="horz" lIns="36000" tIns="36000" rIns="36000" bIns="36000" rtlCol="0" anchor="b"/>
          <a:lstStyle/>
          <a:p>
            <a:pPr>
              <a:defRPr/>
            </a:pPr>
            <a:fld id="{F3749720-1430-DF46-8A1E-D768C54B98EF}" type="slidenum">
              <a:rPr sz="800">
                <a:solidFill>
                  <a:schemeClr val="tx1"/>
                </a:solidFill>
                <a:latin typeface="Arial"/>
                <a:cs typeface="Arial"/>
              </a:rPr>
              <a:t>11</a:t>
            </a:fld>
            <a:endParaRPr sz="8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51" name="Скругленный прямоугольник 150"/>
          <p:cNvSpPr/>
          <p:nvPr/>
        </p:nvSpPr>
        <p:spPr bwMode="auto">
          <a:xfrm flipH="1">
            <a:off x="640334" y="1684541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56" name="Скругленный прямоугольник 155"/>
          <p:cNvSpPr/>
          <p:nvPr/>
        </p:nvSpPr>
        <p:spPr bwMode="auto">
          <a:xfrm flipH="1">
            <a:off x="2686234" y="1684541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57" name="Скругленный прямоугольник 156"/>
          <p:cNvSpPr/>
          <p:nvPr/>
        </p:nvSpPr>
        <p:spPr bwMode="auto">
          <a:xfrm flipH="1">
            <a:off x="640334" y="2941966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59" name="Скругленный прямоугольник 158"/>
          <p:cNvSpPr/>
          <p:nvPr/>
        </p:nvSpPr>
        <p:spPr bwMode="auto">
          <a:xfrm flipH="1">
            <a:off x="4765156" y="1684541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60" name="Скругленный прямоугольник 159"/>
          <p:cNvSpPr/>
          <p:nvPr/>
        </p:nvSpPr>
        <p:spPr bwMode="auto">
          <a:xfrm flipH="1">
            <a:off x="6811055" y="1684541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61" name="Скругленный прямоугольник 160"/>
          <p:cNvSpPr/>
          <p:nvPr/>
        </p:nvSpPr>
        <p:spPr bwMode="auto">
          <a:xfrm flipH="1">
            <a:off x="4765156" y="2941966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62" name="Скругленный прямоугольник 161"/>
          <p:cNvSpPr/>
          <p:nvPr/>
        </p:nvSpPr>
        <p:spPr bwMode="auto">
          <a:xfrm flipH="1">
            <a:off x="6811055" y="2941966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75" name="TextBox 174"/>
          <p:cNvSpPr txBox="1"/>
          <p:nvPr/>
        </p:nvSpPr>
        <p:spPr bwMode="auto">
          <a:xfrm>
            <a:off x="4747804" y="6365208"/>
            <a:ext cx="4277517" cy="9233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600" i="1">
                <a:solidFill>
                  <a:srgbClr val="A6A6A6"/>
                </a:solidFill>
                <a:latin typeface="Arial"/>
                <a:cs typeface="Arial"/>
              </a:rPr>
              <a:t>*по Иркутской области</a:t>
            </a:r>
            <a:endParaRPr sz="600" i="1">
              <a:solidFill>
                <a:srgbClr val="A6A6A6"/>
              </a:solidFill>
              <a:latin typeface="Arial"/>
              <a:cs typeface="Arial"/>
            </a:endParaRPr>
          </a:p>
        </p:txBody>
      </p:sp>
      <p:sp>
        <p:nvSpPr>
          <p:cNvPr id="177" name="TextBox 176"/>
          <p:cNvSpPr txBox="1"/>
          <p:nvPr/>
        </p:nvSpPr>
        <p:spPr bwMode="auto">
          <a:xfrm>
            <a:off x="777961" y="2095802"/>
            <a:ext cx="881758" cy="24622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178/360  </a:t>
            </a:r>
            <a:endParaRPr lang="ru-RU" sz="16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8" name="TextBox 177"/>
          <p:cNvSpPr txBox="1"/>
          <p:nvPr/>
        </p:nvSpPr>
        <p:spPr bwMode="auto">
          <a:xfrm>
            <a:off x="1590041" y="2172746"/>
            <a:ext cx="677813" cy="1692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баллов</a:t>
            </a:r>
            <a:endParaRPr/>
          </a:p>
        </p:txBody>
      </p:sp>
      <p:sp>
        <p:nvSpPr>
          <p:cNvPr id="181" name="Скругленный прямоугольник 180"/>
          <p:cNvSpPr/>
          <p:nvPr/>
        </p:nvSpPr>
        <p:spPr bwMode="auto">
          <a:xfrm>
            <a:off x="765217" y="2522246"/>
            <a:ext cx="1706021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en" sz="600" b="1">
                <a:solidFill>
                  <a:schemeClr val="bg1"/>
                </a:solidFill>
                <a:latin typeface="Arial"/>
                <a:cs typeface="Arial"/>
              </a:rPr>
              <a:t>l</a:t>
            </a: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87 </a:t>
            </a: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— средний балл по городам области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5" name="TextBox 184"/>
          <p:cNvSpPr txBox="1"/>
          <p:nvPr/>
        </p:nvSpPr>
        <p:spPr bwMode="auto">
          <a:xfrm>
            <a:off x="771796" y="3358182"/>
            <a:ext cx="677813" cy="24622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24/60  </a:t>
            </a:r>
            <a:endParaRPr lang="ru-RU" sz="1600" b="1">
              <a:solidFill>
                <a:schemeClr val="accent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86" name="TextBox 185"/>
          <p:cNvSpPr txBox="1"/>
          <p:nvPr/>
        </p:nvSpPr>
        <p:spPr bwMode="auto">
          <a:xfrm>
            <a:off x="1372973" y="3435125"/>
            <a:ext cx="677813" cy="1692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балла</a:t>
            </a:r>
            <a:endParaRPr/>
          </a:p>
        </p:txBody>
      </p:sp>
      <p:sp>
        <p:nvSpPr>
          <p:cNvPr id="190" name="TextBox 189"/>
          <p:cNvSpPr txBox="1"/>
          <p:nvPr/>
        </p:nvSpPr>
        <p:spPr bwMode="auto">
          <a:xfrm>
            <a:off x="771796" y="3636187"/>
            <a:ext cx="1524379" cy="33855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жилье и прилегающие пространства </a:t>
            </a:r>
            <a:endParaRPr/>
          </a:p>
        </p:txBody>
      </p:sp>
      <p:sp>
        <p:nvSpPr>
          <p:cNvPr id="193" name="TextBox 192"/>
          <p:cNvSpPr txBox="1"/>
          <p:nvPr/>
        </p:nvSpPr>
        <p:spPr bwMode="auto">
          <a:xfrm>
            <a:off x="2823859" y="1983157"/>
            <a:ext cx="1199058" cy="50783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условно комфортный климат</a:t>
            </a:r>
            <a:endParaRPr/>
          </a:p>
        </p:txBody>
      </p:sp>
      <p:sp>
        <p:nvSpPr>
          <p:cNvPr id="198" name="TextBox 197"/>
          <p:cNvSpPr txBox="1"/>
          <p:nvPr/>
        </p:nvSpPr>
        <p:spPr bwMode="auto">
          <a:xfrm>
            <a:off x="4765159" y="4133350"/>
            <a:ext cx="3638327" cy="9233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600" i="1">
                <a:solidFill>
                  <a:srgbClr val="A6A6A6"/>
                </a:solidFill>
                <a:latin typeface="Arial"/>
                <a:cs typeface="Arial"/>
              </a:rPr>
              <a:t>*Индекс формируется Министерством строительства и жилищно-коммунального хозяйства </a:t>
            </a:r>
            <a:r>
              <a:rPr lang="ru-RU" sz="600" i="1">
                <a:solidFill>
                  <a:srgbClr val="A6A6A6"/>
                </a:solidFill>
                <a:latin typeface="Arial"/>
                <a:cs typeface="Arial"/>
              </a:rPr>
              <a:t>РФ</a:t>
            </a:r>
            <a:endParaRPr sz="600" i="1">
              <a:solidFill>
                <a:srgbClr val="A6A6A6"/>
              </a:solidFill>
              <a:latin typeface="Arial"/>
              <a:cs typeface="Arial"/>
            </a:endParaRPr>
          </a:p>
        </p:txBody>
      </p:sp>
      <p:sp>
        <p:nvSpPr>
          <p:cNvPr id="199" name="TextBox 198"/>
          <p:cNvSpPr txBox="1"/>
          <p:nvPr/>
        </p:nvSpPr>
        <p:spPr bwMode="auto">
          <a:xfrm>
            <a:off x="771796" y="1320431"/>
            <a:ext cx="3638327" cy="19383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520"/>
              </a:lnSpc>
              <a:defRPr/>
            </a:pPr>
            <a:r>
              <a:rPr lang="ru-RU" sz="600" b="1">
                <a:latin typeface="Arial"/>
                <a:cs typeface="Arial"/>
              </a:rPr>
              <a:t>набрано больше половины от максимального количества баллов</a:t>
            </a:r>
            <a:endParaRPr sz="600" b="1">
              <a:latin typeface="Arial"/>
              <a:cs typeface="Arial"/>
            </a:endParaRPr>
          </a:p>
          <a:p>
            <a:pPr>
              <a:lnSpc>
                <a:spcPts val="520"/>
              </a:lnSpc>
              <a:defRPr/>
            </a:pPr>
            <a:endParaRPr lang="ru-RU" sz="600" b="1">
              <a:latin typeface="Arial"/>
              <a:cs typeface="Arial"/>
            </a:endParaRPr>
          </a:p>
          <a:p>
            <a:pPr>
              <a:lnSpc>
                <a:spcPts val="520"/>
              </a:lnSpc>
              <a:defRPr/>
            </a:pPr>
            <a:r>
              <a:rPr lang="ru-RU" sz="600" b="1">
                <a:latin typeface="Arial"/>
                <a:cs typeface="Arial"/>
              </a:rPr>
              <a:t>набрано меньше половины от максимального количества баллов</a:t>
            </a:r>
            <a:endParaRPr sz="600" b="1">
              <a:latin typeface="Arial"/>
              <a:cs typeface="Arial"/>
            </a:endParaRPr>
          </a:p>
        </p:txBody>
      </p:sp>
      <p:sp>
        <p:nvSpPr>
          <p:cNvPr id="200" name="Овал 199"/>
          <p:cNvSpPr/>
          <p:nvPr/>
        </p:nvSpPr>
        <p:spPr bwMode="auto">
          <a:xfrm>
            <a:off x="643487" y="1308378"/>
            <a:ext cx="70348" cy="70348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2" name="Овал 201"/>
          <p:cNvSpPr/>
          <p:nvPr/>
        </p:nvSpPr>
        <p:spPr bwMode="auto">
          <a:xfrm>
            <a:off x="643487" y="1438147"/>
            <a:ext cx="70348" cy="703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05" name="Скругленный прямоугольник 204"/>
          <p:cNvSpPr/>
          <p:nvPr/>
        </p:nvSpPr>
        <p:spPr bwMode="auto">
          <a:xfrm flipH="1">
            <a:off x="2694331" y="2940872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06" name="TextBox 205"/>
          <p:cNvSpPr txBox="1"/>
          <p:nvPr/>
        </p:nvSpPr>
        <p:spPr bwMode="auto">
          <a:xfrm>
            <a:off x="2825792" y="3357088"/>
            <a:ext cx="677813" cy="24622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34/60  </a:t>
            </a:r>
            <a:endParaRPr/>
          </a:p>
        </p:txBody>
      </p:sp>
      <p:sp>
        <p:nvSpPr>
          <p:cNvPr id="207" name="TextBox 206"/>
          <p:cNvSpPr txBox="1"/>
          <p:nvPr/>
        </p:nvSpPr>
        <p:spPr bwMode="auto">
          <a:xfrm>
            <a:off x="3426970" y="3434032"/>
            <a:ext cx="677813" cy="1692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баллов</a:t>
            </a:r>
            <a:endParaRPr/>
          </a:p>
        </p:txBody>
      </p:sp>
      <p:sp>
        <p:nvSpPr>
          <p:cNvPr id="209" name="TextBox 208"/>
          <p:cNvSpPr txBox="1"/>
          <p:nvPr/>
        </p:nvSpPr>
        <p:spPr bwMode="auto">
          <a:xfrm>
            <a:off x="2825791" y="3635093"/>
            <a:ext cx="1445651" cy="33855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улично-дорожная сеть</a:t>
            </a:r>
            <a:endParaRPr/>
          </a:p>
        </p:txBody>
      </p:sp>
      <p:sp>
        <p:nvSpPr>
          <p:cNvPr id="211" name="TextBox 210"/>
          <p:cNvSpPr txBox="1"/>
          <p:nvPr/>
        </p:nvSpPr>
        <p:spPr bwMode="auto">
          <a:xfrm>
            <a:off x="4895741" y="2098569"/>
            <a:ext cx="677813" cy="24622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26/60  </a:t>
            </a:r>
            <a:endParaRPr lang="ru-RU" sz="1600" b="1">
              <a:solidFill>
                <a:schemeClr val="accent2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2" name="TextBox 211"/>
          <p:cNvSpPr txBox="1"/>
          <p:nvPr/>
        </p:nvSpPr>
        <p:spPr bwMode="auto">
          <a:xfrm>
            <a:off x="5496919" y="2175513"/>
            <a:ext cx="677813" cy="1692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балла</a:t>
            </a:r>
            <a:endParaRPr/>
          </a:p>
        </p:txBody>
      </p:sp>
      <p:sp>
        <p:nvSpPr>
          <p:cNvPr id="214" name="TextBox 213"/>
          <p:cNvSpPr txBox="1"/>
          <p:nvPr/>
        </p:nvSpPr>
        <p:spPr bwMode="auto">
          <a:xfrm>
            <a:off x="4895741" y="2376574"/>
            <a:ext cx="1524379" cy="33855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озелененные пространства </a:t>
            </a:r>
            <a:endParaRPr/>
          </a:p>
        </p:txBody>
      </p:sp>
      <p:sp>
        <p:nvSpPr>
          <p:cNvPr id="216" name="TextBox 215"/>
          <p:cNvSpPr txBox="1"/>
          <p:nvPr/>
        </p:nvSpPr>
        <p:spPr bwMode="auto">
          <a:xfrm>
            <a:off x="6949737" y="2097475"/>
            <a:ext cx="677813" cy="24622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38/60  </a:t>
            </a:r>
            <a:endParaRPr lang="ru-RU" sz="16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7" name="TextBox 216"/>
          <p:cNvSpPr txBox="1"/>
          <p:nvPr/>
        </p:nvSpPr>
        <p:spPr bwMode="auto">
          <a:xfrm>
            <a:off x="7550915" y="2174419"/>
            <a:ext cx="677813" cy="1692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баллов</a:t>
            </a:r>
            <a:endParaRPr/>
          </a:p>
        </p:txBody>
      </p:sp>
      <p:sp>
        <p:nvSpPr>
          <p:cNvPr id="219" name="TextBox 218"/>
          <p:cNvSpPr txBox="1"/>
          <p:nvPr/>
        </p:nvSpPr>
        <p:spPr bwMode="auto">
          <a:xfrm>
            <a:off x="6949737" y="2375480"/>
            <a:ext cx="1524379" cy="33855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общегородское пространство</a:t>
            </a:r>
            <a:endParaRPr/>
          </a:p>
        </p:txBody>
      </p:sp>
      <p:sp>
        <p:nvSpPr>
          <p:cNvPr id="221" name="TextBox 220"/>
          <p:cNvSpPr txBox="1"/>
          <p:nvPr/>
        </p:nvSpPr>
        <p:spPr bwMode="auto">
          <a:xfrm>
            <a:off x="4895739" y="3354721"/>
            <a:ext cx="677813" cy="24622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34/60  </a:t>
            </a:r>
            <a:endParaRPr lang="ru-RU" sz="16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22" name="TextBox 221"/>
          <p:cNvSpPr txBox="1"/>
          <p:nvPr/>
        </p:nvSpPr>
        <p:spPr bwMode="auto">
          <a:xfrm>
            <a:off x="5496917" y="3431665"/>
            <a:ext cx="677813" cy="1692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балла</a:t>
            </a:r>
            <a:endParaRPr/>
          </a:p>
        </p:txBody>
      </p:sp>
      <p:sp>
        <p:nvSpPr>
          <p:cNvPr id="229" name="TextBox 228"/>
          <p:cNvSpPr txBox="1"/>
          <p:nvPr/>
        </p:nvSpPr>
        <p:spPr bwMode="auto">
          <a:xfrm>
            <a:off x="4895737" y="3632726"/>
            <a:ext cx="1809840" cy="33855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социально-досуговая</a:t>
            </a:r>
            <a:r>
              <a:rPr lang="en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инфраструктура</a:t>
            </a:r>
            <a:endParaRPr/>
          </a:p>
        </p:txBody>
      </p:sp>
      <p:sp>
        <p:nvSpPr>
          <p:cNvPr id="238" name="TextBox 237"/>
          <p:cNvSpPr txBox="1"/>
          <p:nvPr/>
        </p:nvSpPr>
        <p:spPr bwMode="auto">
          <a:xfrm>
            <a:off x="6949735" y="3353627"/>
            <a:ext cx="677813" cy="24622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22/60  </a:t>
            </a:r>
            <a:endParaRPr lang="ru-RU" sz="1600" b="1">
              <a:solidFill>
                <a:schemeClr val="accent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39" name="TextBox 238"/>
          <p:cNvSpPr txBox="1"/>
          <p:nvPr/>
        </p:nvSpPr>
        <p:spPr bwMode="auto">
          <a:xfrm>
            <a:off x="7550913" y="3430571"/>
            <a:ext cx="677813" cy="1692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балла</a:t>
            </a:r>
            <a:endParaRPr/>
          </a:p>
        </p:txBody>
      </p:sp>
      <p:sp>
        <p:nvSpPr>
          <p:cNvPr id="241" name="TextBox 240"/>
          <p:cNvSpPr txBox="1"/>
          <p:nvPr/>
        </p:nvSpPr>
        <p:spPr bwMode="auto">
          <a:xfrm>
            <a:off x="6949733" y="3631632"/>
            <a:ext cx="1794522" cy="33855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общественно-деловая</a:t>
            </a:r>
            <a:r>
              <a:rPr lang="en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инфраструктура </a:t>
            </a:r>
            <a:endParaRPr/>
          </a:p>
        </p:txBody>
      </p:sp>
      <p:pic>
        <p:nvPicPr>
          <p:cNvPr id="243" name="Рисунок 242" descr="Облачно с прояснениями со сплошной заливкой"/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/>
        </p:blipFill>
        <p:spPr bwMode="auto">
          <a:xfrm>
            <a:off x="4136048" y="1784067"/>
            <a:ext cx="360000" cy="360000"/>
          </a:xfrm>
          <a:prstGeom prst="rect">
            <a:avLst/>
          </a:prstGeom>
        </p:spPr>
      </p:pic>
      <p:pic>
        <p:nvPicPr>
          <p:cNvPr id="247" name="Рисунок 246" descr="Дорога со сплошной заливкой"/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/>
        </p:blipFill>
        <p:spPr bwMode="auto">
          <a:xfrm>
            <a:off x="4136048" y="3040410"/>
            <a:ext cx="360000" cy="360000"/>
          </a:xfrm>
          <a:prstGeom prst="rect">
            <a:avLst/>
          </a:prstGeom>
        </p:spPr>
      </p:pic>
      <p:pic>
        <p:nvPicPr>
          <p:cNvPr id="251" name="Рисунок 250" descr="Пейзаж холма со сплошной заливкой"/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/>
        </p:blipFill>
        <p:spPr bwMode="auto">
          <a:xfrm>
            <a:off x="6243279" y="1781890"/>
            <a:ext cx="360000" cy="360000"/>
          </a:xfrm>
          <a:prstGeom prst="rect">
            <a:avLst/>
          </a:prstGeom>
        </p:spPr>
      </p:pic>
      <p:pic>
        <p:nvPicPr>
          <p:cNvPr id="255" name="Рисунок 254" descr="Руководство по настройке удаленной работы со сплошной заливкой"/>
          <p:cNvPicPr>
            <a:picLocks noChangeAspect="1"/>
          </p:cNvPicPr>
          <p:nvPr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/>
        </p:blipFill>
        <p:spPr bwMode="auto">
          <a:xfrm>
            <a:off x="8268090" y="3043700"/>
            <a:ext cx="360000" cy="36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sz="800">
                <a:latin typeface="Arial"/>
                <a:cs typeface="Arial"/>
              </a:rPr>
              <a:t>ИНВЕСТИЦИОННЫЙ ПРОФИЛЬ </a:t>
            </a:r>
            <a:r>
              <a:rPr lang="ru-RU" sz="800">
                <a:latin typeface="Arial"/>
                <a:cs typeface="Arial"/>
              </a:rPr>
              <a:t>ГОРОДА ЧЕРЕМХОВО</a:t>
            </a:r>
            <a:endParaRPr/>
          </a:p>
        </p:txBody>
      </p:sp>
      <p:sp>
        <p:nvSpPr>
          <p:cNvPr id="58" name="Прямоугольник с двумя скругленными соседними углами 57"/>
          <p:cNvSpPr/>
          <p:nvPr/>
        </p:nvSpPr>
        <p:spPr bwMode="auto">
          <a:xfrm rot="10800000">
            <a:off x="618871" y="5185585"/>
            <a:ext cx="3782573" cy="799160"/>
          </a:xfrm>
          <a:prstGeom prst="round2SameRect">
            <a:avLst>
              <a:gd name="adj1" fmla="val 24151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9" name="Прямоугольник с двумя скругленными соседними углами 58"/>
          <p:cNvSpPr/>
          <p:nvPr/>
        </p:nvSpPr>
        <p:spPr bwMode="auto">
          <a:xfrm rot="10800000">
            <a:off x="618871" y="4850742"/>
            <a:ext cx="3782573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graphicFrame>
        <p:nvGraphicFramePr>
          <p:cNvPr id="60" name="Таблица 59"/>
          <p:cNvGraphicFramePr>
            <a:graphicFrameLocks xmlns:a="http://schemas.openxmlformats.org/drawingml/2006/main" noGrp="1"/>
          </p:cNvGraphicFramePr>
          <p:nvPr/>
        </p:nvGraphicFramePr>
        <p:xfrm>
          <a:off x="618867" y="4849473"/>
          <a:ext cx="3782580" cy="1134000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1814431"/>
                <a:gridCol w="585216"/>
                <a:gridCol w="640080"/>
                <a:gridCol w="742853"/>
              </a:tblGrid>
              <a:tr h="458501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600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КАЧЕСТВО ВОЗДУХА</a:t>
                      </a:r>
                      <a:endParaRPr sz="600" b="1" i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600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ЕД. ИЗМ</a:t>
                      </a:r>
                      <a:endParaRPr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600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МО</a:t>
                      </a:r>
                      <a:endParaRPr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600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600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О</a:t>
                      </a:r>
                      <a:r>
                        <a:rPr lang="en-US" sz="600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*</a:t>
                      </a:r>
                      <a:endParaRPr sz="600" b="1" i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noFill/>
                  </a:tcPr>
                </a:tc>
              </a:tr>
              <a:tr h="675499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700" b="1" i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Выбросов загрязняющих веществ                   в атмосферу</a:t>
                      </a:r>
                      <a:endParaRPr sz="700" b="1" i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44000" anchor="ctr"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700" b="1" i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тыс. тонн</a:t>
                      </a:r>
                      <a:endParaRPr/>
                    </a:p>
                  </a:txBody>
                  <a:tcPr anchor="ctr"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700" b="1" i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2,7</a:t>
                      </a:r>
                      <a:endParaRPr sz="700" b="1" i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700" b="1" i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842,8</a:t>
                      </a:r>
                      <a:endParaRPr sz="700" b="1" i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12700" algn="ctr"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1" name="Прямоугольник с двумя скругленными соседними углами 60"/>
          <p:cNvSpPr/>
          <p:nvPr/>
        </p:nvSpPr>
        <p:spPr bwMode="auto">
          <a:xfrm rot="10800000">
            <a:off x="4953004" y="5185585"/>
            <a:ext cx="3782573" cy="799160"/>
          </a:xfrm>
          <a:prstGeom prst="round2SameRect">
            <a:avLst>
              <a:gd name="adj1" fmla="val 24151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62" name="Прямоугольник с двумя скругленными соседними углами 61"/>
          <p:cNvSpPr/>
          <p:nvPr/>
        </p:nvSpPr>
        <p:spPr bwMode="auto">
          <a:xfrm rot="10800000">
            <a:off x="4953004" y="4850742"/>
            <a:ext cx="3782573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graphicFrame>
        <p:nvGraphicFramePr>
          <p:cNvPr id="63" name="Таблица 62"/>
          <p:cNvGraphicFramePr>
            <a:graphicFrameLocks xmlns:a="http://schemas.openxmlformats.org/drawingml/2006/main" noGrp="1"/>
          </p:cNvGraphicFramePr>
          <p:nvPr/>
        </p:nvGraphicFramePr>
        <p:xfrm>
          <a:off x="4953000" y="4849473"/>
          <a:ext cx="3782580" cy="1134000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1814431"/>
                <a:gridCol w="585216"/>
                <a:gridCol w="640080"/>
                <a:gridCol w="742853"/>
              </a:tblGrid>
              <a:tr h="458501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600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ГАЗИФИКАЦИЯ</a:t>
                      </a:r>
                      <a:endParaRPr sz="600" b="1" i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600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ЕД. ИЗМ</a:t>
                      </a:r>
                      <a:endParaRPr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600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МО</a:t>
                      </a:r>
                      <a:endParaRPr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600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И</a:t>
                      </a:r>
                      <a:r>
                        <a:rPr sz="600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О</a:t>
                      </a:r>
                      <a:r>
                        <a:rPr lang="en-US" sz="600" b="1" i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*</a:t>
                      </a:r>
                      <a:endParaRPr sz="600" b="1" i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noFill/>
                  </a:tcPr>
                </a:tc>
              </a:tr>
              <a:tr h="675499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700" b="1" i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Газификация</a:t>
                      </a:r>
                      <a:endParaRPr sz="700" b="1" i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144000" anchor="ctr"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700" b="1" i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700" b="1" i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700" b="1" i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700" b="1" i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12700" algn="ctr">
                      <a:noFill/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700" b="1" i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700" b="1" i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12700" algn="ctr"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" name="Скругленный прямоугольник 41"/>
          <p:cNvSpPr/>
          <p:nvPr/>
        </p:nvSpPr>
        <p:spPr bwMode="auto">
          <a:xfrm>
            <a:off x="5108674" y="1288841"/>
            <a:ext cx="4436359" cy="5148535"/>
          </a:xfrm>
          <a:prstGeom prst="roundRect">
            <a:avLst>
              <a:gd name="adj" fmla="val 5164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2" name="Скругленный прямоугольник 71"/>
          <p:cNvSpPr/>
          <p:nvPr/>
        </p:nvSpPr>
        <p:spPr bwMode="auto">
          <a:xfrm>
            <a:off x="365516" y="2459050"/>
            <a:ext cx="3977403" cy="1614715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627016" y="550177"/>
            <a:ext cx="7317882" cy="73866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sz="2400" b="1">
                <a:latin typeface="Arial"/>
                <a:cs typeface="Arial"/>
              </a:rPr>
              <a:t>ТУРИЗМ</a:t>
            </a:r>
            <a:endParaRPr/>
          </a:p>
          <a:p>
            <a:pPr>
              <a:defRPr/>
            </a:pPr>
            <a:r>
              <a:rPr sz="2400">
                <a:latin typeface="Arial"/>
                <a:cs typeface="Arial"/>
              </a:rPr>
              <a:t>ТУРИСТИЧЕСКИЕ МАРШРУТЫ</a:t>
            </a:r>
            <a:endParaRPr/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627019" y="163628"/>
            <a:ext cx="665113" cy="27384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36000" bIns="36000" rtlCol="0" anchor="ctr"/>
          <a:lstStyle/>
          <a:p>
            <a:pPr>
              <a:defRPr/>
            </a:pPr>
            <a:r>
              <a:rPr lang="ru-RU" sz="800" b="1">
                <a:solidFill>
                  <a:schemeClr val="bg1"/>
                </a:solidFill>
                <a:latin typeface="Arial"/>
                <a:cs typeface="Arial"/>
              </a:rPr>
              <a:t>туризм</a:t>
            </a:r>
            <a:endParaRPr sz="8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1" name="Номер слайда 50"/>
          <p:cNvSpPr>
            <a:spLocks noGrp="1"/>
          </p:cNvSpPr>
          <p:nvPr>
            <p:ph type="sldNum" sz="quarter" idx="12"/>
          </p:nvPr>
        </p:nvSpPr>
        <p:spPr bwMode="auto">
          <a:xfrm>
            <a:off x="9059976" y="6607263"/>
            <a:ext cx="727623" cy="123111"/>
          </a:xfrm>
        </p:spPr>
        <p:txBody>
          <a:bodyPr vert="horz" lIns="36000" tIns="36000" rIns="36000" bIns="36000" rtlCol="0" anchor="b"/>
          <a:lstStyle/>
          <a:p>
            <a:pPr>
              <a:defRPr/>
            </a:pPr>
            <a:fld id="{F3749720-1430-DF46-8A1E-D768C54B98EF}" type="slidenum">
              <a:rPr sz="800">
                <a:solidFill>
                  <a:schemeClr val="tx1"/>
                </a:solidFill>
                <a:latin typeface="Arial"/>
                <a:cs typeface="Arial"/>
              </a:rPr>
              <a:t>12</a:t>
            </a:fld>
            <a:endParaRPr sz="8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388114" y="1486147"/>
            <a:ext cx="3977403" cy="775597"/>
          </a:xfrm>
          <a:prstGeom prst="roundRect">
            <a:avLst>
              <a:gd name="adj" fmla="val 3240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100" b="1">
                <a:solidFill>
                  <a:prstClr val="white"/>
                </a:solidFill>
                <a:latin typeface="Arial"/>
                <a:cs typeface="Arial"/>
              </a:rPr>
              <a:t>ОРГАНИЗОВАНЫ ТУРИСТИЧЕСКИЕ </a:t>
            </a:r>
            <a:endParaRPr/>
          </a:p>
          <a:p>
            <a:pPr algn="ctr">
              <a:defRPr/>
            </a:pPr>
            <a:r>
              <a:rPr lang="ru-RU" sz="1100" b="1">
                <a:solidFill>
                  <a:prstClr val="white"/>
                </a:solidFill>
                <a:latin typeface="Arial"/>
                <a:cs typeface="Arial"/>
              </a:rPr>
              <a:t>ПЕШЕХОДНЫЕ И АВТОМОБИЛЬНЫЕ МАРШРУТЫ </a:t>
            </a:r>
            <a:endParaRPr sz="1100" b="1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926727" y="2625441"/>
            <a:ext cx="1277347" cy="323165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7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историческая обзорная автобусная экскурсия по городу</a:t>
            </a:r>
            <a:endParaRPr/>
          </a:p>
        </p:txBody>
      </p:sp>
      <p:sp>
        <p:nvSpPr>
          <p:cNvPr id="13" name="Овал 12"/>
          <p:cNvSpPr/>
          <p:nvPr/>
        </p:nvSpPr>
        <p:spPr bwMode="auto">
          <a:xfrm>
            <a:off x="610557" y="270533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1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2654731" y="2617843"/>
            <a:ext cx="1344360" cy="323165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7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исторические маршруты «ХХ век в истории города» и «Происхождение Черемхово»</a:t>
            </a:r>
            <a:endParaRPr/>
          </a:p>
        </p:txBody>
      </p:sp>
      <p:sp>
        <p:nvSpPr>
          <p:cNvPr id="15" name="Овал 14"/>
          <p:cNvSpPr/>
          <p:nvPr/>
        </p:nvSpPr>
        <p:spPr bwMode="auto">
          <a:xfrm>
            <a:off x="2336038" y="269296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2</a:t>
            </a:r>
            <a:endParaRPr/>
          </a:p>
        </p:txBody>
      </p:sp>
      <p:sp>
        <p:nvSpPr>
          <p:cNvPr id="16" name="TextBox 15"/>
          <p:cNvSpPr txBox="1"/>
          <p:nvPr/>
        </p:nvSpPr>
        <p:spPr bwMode="auto">
          <a:xfrm>
            <a:off x="926727" y="3135516"/>
            <a:ext cx="1269663" cy="32316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7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историко-промышленный маршрут «Даёшь стране угля»</a:t>
            </a:r>
            <a:endParaRPr lang="ru-RU" sz="7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608034" y="315860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3</a:t>
            </a:r>
            <a:endParaRPr/>
          </a:p>
        </p:txBody>
      </p:sp>
      <p:sp>
        <p:nvSpPr>
          <p:cNvPr id="18" name="TextBox 17"/>
          <p:cNvSpPr txBox="1"/>
          <p:nvPr/>
        </p:nvSpPr>
        <p:spPr bwMode="auto">
          <a:xfrm>
            <a:off x="2665305" y="3126115"/>
            <a:ext cx="1412503" cy="21544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7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историко-гастрономический маршрут «Черёмуховый город»</a:t>
            </a:r>
            <a:endParaRPr lang="ru-RU" sz="70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2340322" y="314264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4</a:t>
            </a:r>
            <a:endParaRPr/>
          </a:p>
        </p:txBody>
      </p:sp>
      <p:sp>
        <p:nvSpPr>
          <p:cNvPr id="20" name="TextBox 19"/>
          <p:cNvSpPr txBox="1"/>
          <p:nvPr/>
        </p:nvSpPr>
        <p:spPr bwMode="auto">
          <a:xfrm>
            <a:off x="926727" y="3627516"/>
            <a:ext cx="1452444" cy="21544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7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туристический маршрут «Дорогами Гуркина»</a:t>
            </a:r>
            <a:endParaRPr lang="ru-RU" sz="70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8034" y="363785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5</a:t>
            </a:r>
            <a:endParaRPr/>
          </a:p>
        </p:txBody>
      </p:sp>
      <p:sp>
        <p:nvSpPr>
          <p:cNvPr id="22" name="TextBox 21"/>
          <p:cNvSpPr txBox="1"/>
          <p:nvPr/>
        </p:nvSpPr>
        <p:spPr bwMode="auto">
          <a:xfrm>
            <a:off x="2670388" y="3599247"/>
            <a:ext cx="1394535" cy="21544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7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туристический маршрут</a:t>
            </a:r>
            <a:endParaRPr/>
          </a:p>
          <a:p>
            <a:pPr>
              <a:defRPr/>
            </a:pPr>
            <a:r>
              <a:rPr lang="ru-RU" sz="7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«Следы. Тракт в городе»</a:t>
            </a:r>
            <a:endParaRPr lang="ru-RU" sz="7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2354218" y="361953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6</a:t>
            </a:r>
            <a:endParaRPr/>
          </a:p>
        </p:txBody>
      </p:sp>
      <p:sp>
        <p:nvSpPr>
          <p:cNvPr id="94" name="TextBox 93"/>
          <p:cNvSpPr txBox="1"/>
          <p:nvPr/>
        </p:nvSpPr>
        <p:spPr bwMode="auto"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sz="800">
                <a:latin typeface="Arial"/>
                <a:cs typeface="Arial"/>
              </a:rPr>
              <a:t>ИНВЕСТИЦИОННЫЙ ПРОФИЛЬ </a:t>
            </a:r>
            <a:r>
              <a:rPr lang="ru-RU" sz="800">
                <a:latin typeface="Arial"/>
                <a:cs typeface="Arial"/>
              </a:rPr>
              <a:t>ГОРОДА ЧЕРЕМХОВО</a:t>
            </a:r>
            <a:endParaRPr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108674" y="1588279"/>
            <a:ext cx="4436359" cy="4575606"/>
          </a:xfrm>
          <a:prstGeom prst="rect">
            <a:avLst/>
          </a:prstGeom>
        </p:spPr>
      </p:pic>
      <p:sp>
        <p:nvSpPr>
          <p:cNvPr id="27" name="Скругленный прямоугольник 26"/>
          <p:cNvSpPr/>
          <p:nvPr/>
        </p:nvSpPr>
        <p:spPr bwMode="auto">
          <a:xfrm>
            <a:off x="7198023" y="2984855"/>
            <a:ext cx="866467" cy="211044"/>
          </a:xfrm>
          <a:prstGeom prst="roundRect">
            <a:avLst>
              <a:gd name="adj" fmla="val 24466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800">
              <a:latin typeface="Arial"/>
              <a:cs typeface="Arial"/>
            </a:endParaRPr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7272023" y="2986792"/>
            <a:ext cx="7184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800">
                <a:solidFill>
                  <a:schemeClr val="bg1"/>
                </a:solidFill>
                <a:latin typeface="Arial"/>
                <a:cs typeface="Arial"/>
              </a:rPr>
              <a:t>Черемхово</a:t>
            </a:r>
            <a:endParaRPr sz="8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Овал 28"/>
          <p:cNvSpPr/>
          <p:nvPr/>
        </p:nvSpPr>
        <p:spPr bwMode="auto">
          <a:xfrm>
            <a:off x="6995545" y="2949739"/>
            <a:ext cx="272280" cy="27555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30" name="Рисунок 29" descr="Маркер со сплошной заливкой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6995545" y="2949740"/>
            <a:ext cx="276478" cy="276478"/>
          </a:xfrm>
          <a:prstGeom prst="rect">
            <a:avLst/>
          </a:prstGeom>
        </p:spPr>
      </p:pic>
      <p:sp>
        <p:nvSpPr>
          <p:cNvPr id="56" name="Скругленный прямоугольник 55"/>
          <p:cNvSpPr/>
          <p:nvPr/>
        </p:nvSpPr>
        <p:spPr bwMode="auto">
          <a:xfrm>
            <a:off x="384595" y="4445317"/>
            <a:ext cx="2149625" cy="1116000"/>
          </a:xfrm>
          <a:prstGeom prst="roundRect">
            <a:avLst>
              <a:gd name="adj" fmla="val 24486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b="1"/>
          </a:p>
        </p:txBody>
      </p:sp>
      <p:sp>
        <p:nvSpPr>
          <p:cNvPr id="57" name="TextBox 56"/>
          <p:cNvSpPr txBox="1"/>
          <p:nvPr/>
        </p:nvSpPr>
        <p:spPr bwMode="auto">
          <a:xfrm>
            <a:off x="600413" y="4924099"/>
            <a:ext cx="893839" cy="3077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220"/>
              </a:lnSpc>
              <a:defRPr/>
            </a:pPr>
            <a:r>
              <a:rPr lang="ru-RU" sz="1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687</a:t>
            </a:r>
            <a:endParaRPr lang="ru-RU" sz="16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  <a:p>
            <a:pPr>
              <a:lnSpc>
                <a:spcPts val="1220"/>
              </a:lnSpc>
              <a:defRPr/>
            </a:pPr>
            <a:r>
              <a:rPr lang="ru-RU" sz="1100" b="1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экскурсий</a:t>
            </a:r>
            <a:endParaRPr/>
          </a:p>
        </p:txBody>
      </p:sp>
      <p:sp>
        <p:nvSpPr>
          <p:cNvPr id="58" name="TextBox 57"/>
          <p:cNvSpPr txBox="1"/>
          <p:nvPr/>
        </p:nvSpPr>
        <p:spPr bwMode="auto">
          <a:xfrm>
            <a:off x="600411" y="5302113"/>
            <a:ext cx="1481322" cy="12824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980"/>
              </a:lnSpc>
              <a:defRPr/>
            </a:pPr>
            <a:r>
              <a:rPr lang="ru-RU" sz="9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проведено в </a:t>
            </a:r>
            <a:r>
              <a:rPr lang="ru-RU" sz="9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2024 </a:t>
            </a:r>
            <a:r>
              <a:rPr lang="ru-RU" sz="9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г.</a:t>
            </a:r>
            <a:endParaRPr/>
          </a:p>
        </p:txBody>
      </p:sp>
      <p:sp>
        <p:nvSpPr>
          <p:cNvPr id="59" name="Скругленный прямоугольник 58"/>
          <p:cNvSpPr/>
          <p:nvPr/>
        </p:nvSpPr>
        <p:spPr bwMode="auto">
          <a:xfrm>
            <a:off x="600411" y="4573402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+12,8%</a:t>
            </a:r>
            <a:endParaRPr sz="6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62" name="Рисунок 61" descr="Пользователь со сплошной заливкой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1974129" y="4507939"/>
            <a:ext cx="360000" cy="360000"/>
          </a:xfrm>
          <a:prstGeom prst="rect">
            <a:avLst/>
          </a:prstGeom>
        </p:spPr>
      </p:pic>
      <p:pic>
        <p:nvPicPr>
          <p:cNvPr id="63" name="Рисунок 62" descr="Центр обработки вызовов со сплошной заливкой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/>
        </p:blipFill>
        <p:spPr bwMode="auto">
          <a:xfrm>
            <a:off x="4292938" y="4507939"/>
            <a:ext cx="360000" cy="360000"/>
          </a:xfrm>
          <a:prstGeom prst="rect">
            <a:avLst/>
          </a:prstGeom>
        </p:spPr>
      </p:pic>
      <p:sp>
        <p:nvSpPr>
          <p:cNvPr id="64" name="Скругленный прямоугольник 63"/>
          <p:cNvSpPr/>
          <p:nvPr/>
        </p:nvSpPr>
        <p:spPr bwMode="auto">
          <a:xfrm>
            <a:off x="2703403" y="4445317"/>
            <a:ext cx="2149625" cy="1116000"/>
          </a:xfrm>
          <a:prstGeom prst="roundRect">
            <a:avLst>
              <a:gd name="adj" fmla="val 23595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b="1"/>
          </a:p>
        </p:txBody>
      </p:sp>
      <p:sp>
        <p:nvSpPr>
          <p:cNvPr id="65" name="TextBox 64"/>
          <p:cNvSpPr txBox="1"/>
          <p:nvPr/>
        </p:nvSpPr>
        <p:spPr bwMode="auto">
          <a:xfrm>
            <a:off x="2919221" y="4924099"/>
            <a:ext cx="893839" cy="3077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1220"/>
              </a:lnSpc>
              <a:defRPr/>
            </a:pPr>
            <a:r>
              <a:rPr lang="ru-RU" sz="1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9 </a:t>
            </a:r>
            <a:r>
              <a:rPr lang="ru-RU" sz="1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387</a:t>
            </a:r>
            <a:endParaRPr lang="ru-RU" sz="16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  <a:p>
            <a:pPr>
              <a:lnSpc>
                <a:spcPts val="1220"/>
              </a:lnSpc>
              <a:defRPr/>
            </a:pPr>
            <a:r>
              <a:rPr lang="ru-RU" sz="1100" b="1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человек</a:t>
            </a:r>
            <a:endParaRPr/>
          </a:p>
        </p:txBody>
      </p:sp>
      <p:sp>
        <p:nvSpPr>
          <p:cNvPr id="66" name="TextBox 65"/>
          <p:cNvSpPr txBox="1"/>
          <p:nvPr/>
        </p:nvSpPr>
        <p:spPr bwMode="auto">
          <a:xfrm>
            <a:off x="2919219" y="5302113"/>
            <a:ext cx="1481322" cy="12824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lnSpc>
                <a:spcPts val="980"/>
              </a:lnSpc>
              <a:defRPr/>
            </a:pPr>
            <a:r>
              <a:rPr lang="ru-RU" sz="9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обслужено экскурсиями</a:t>
            </a:r>
            <a:endParaRPr/>
          </a:p>
        </p:txBody>
      </p:sp>
      <p:sp>
        <p:nvSpPr>
          <p:cNvPr id="67" name="Скругленный прямоугольник 66"/>
          <p:cNvSpPr/>
          <p:nvPr/>
        </p:nvSpPr>
        <p:spPr bwMode="auto">
          <a:xfrm>
            <a:off x="2919219" y="4573402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+8,1%</a:t>
            </a:r>
            <a:endParaRPr sz="6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6" name="Овал 35"/>
          <p:cNvSpPr/>
          <p:nvPr/>
        </p:nvSpPr>
        <p:spPr bwMode="auto">
          <a:xfrm>
            <a:off x="6615588" y="2948606"/>
            <a:ext cx="126485" cy="1264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sz="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1</a:t>
            </a:r>
            <a:endParaRPr/>
          </a:p>
        </p:txBody>
      </p:sp>
      <p:sp>
        <p:nvSpPr>
          <p:cNvPr id="37" name="Овал 36"/>
          <p:cNvSpPr/>
          <p:nvPr/>
        </p:nvSpPr>
        <p:spPr bwMode="auto">
          <a:xfrm>
            <a:off x="6622489" y="2660538"/>
            <a:ext cx="126485" cy="1264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2</a:t>
            </a:r>
            <a:endParaRPr sz="6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8" name="Овал 37"/>
          <p:cNvSpPr/>
          <p:nvPr/>
        </p:nvSpPr>
        <p:spPr bwMode="auto">
          <a:xfrm>
            <a:off x="6559246" y="3162054"/>
            <a:ext cx="126485" cy="1264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3</a:t>
            </a:r>
            <a:endParaRPr sz="6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9" name="Овал 38"/>
          <p:cNvSpPr/>
          <p:nvPr/>
        </p:nvSpPr>
        <p:spPr bwMode="auto">
          <a:xfrm>
            <a:off x="6510303" y="2791880"/>
            <a:ext cx="126485" cy="1264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4</a:t>
            </a:r>
            <a:endParaRPr sz="6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0" name="Овал 39"/>
          <p:cNvSpPr/>
          <p:nvPr/>
        </p:nvSpPr>
        <p:spPr bwMode="auto">
          <a:xfrm>
            <a:off x="6700281" y="2830425"/>
            <a:ext cx="126485" cy="1264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5</a:t>
            </a:r>
            <a:endParaRPr sz="6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1" name="Овал 40"/>
          <p:cNvSpPr/>
          <p:nvPr/>
        </p:nvSpPr>
        <p:spPr bwMode="auto">
          <a:xfrm>
            <a:off x="6467652" y="2940066"/>
            <a:ext cx="126485" cy="12648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6</a:t>
            </a:r>
            <a:endParaRPr sz="6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 bwMode="auto">
          <a:xfrm>
            <a:off x="5297773" y="2269716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Высокая 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зависимость 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экономики города от деятельности градообразующего предприятия</a:t>
            </a:r>
            <a:endParaRPr lang="ru-RU" sz="600" b="1">
              <a:solidFill>
                <a:schemeClr val="tx1"/>
              </a:solidFill>
              <a:latin typeface="Arial"/>
              <a:cs typeface="Arial"/>
            </a:endParaRPr>
          </a:p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endParaRPr lang="ru-RU" sz="600" b="1">
              <a:solidFill>
                <a:srgbClr val="FF0000"/>
              </a:solidFill>
              <a:latin typeface="Arial"/>
              <a:cs typeface="Arial"/>
            </a:endParaRPr>
          </a:p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Негативные 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демографические процессы, отток 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молодежи</a:t>
            </a:r>
            <a:endParaRPr/>
          </a:p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endParaRPr lang="ru-RU" sz="600" b="1">
              <a:solidFill>
                <a:schemeClr val="tx1"/>
              </a:solidFill>
              <a:latin typeface="Arial"/>
              <a:cs typeface="Arial"/>
            </a:endParaRPr>
          </a:p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Высокий 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уровень износа инженерных коммуникаций и жилого фонда</a:t>
            </a:r>
            <a:endParaRPr lang="ru-RU" sz="600" b="1">
              <a:solidFill>
                <a:schemeClr val="tx1"/>
              </a:solidFill>
              <a:latin typeface="Arial"/>
              <a:cs typeface="Arial"/>
            </a:endParaRPr>
          </a:p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endParaRPr lang="ru-RU" sz="600" b="1">
              <a:solidFill>
                <a:srgbClr val="FF0000"/>
              </a:solidFill>
              <a:latin typeface="Arial"/>
              <a:cs typeface="Arial"/>
            </a:endParaRPr>
          </a:p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Инфраструктурные 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ограничения (недостаточный объем свободных энергоресурсов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)</a:t>
            </a:r>
            <a:endParaRPr/>
          </a:p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endParaRPr lang="ru-RU" sz="600" b="1">
              <a:solidFill>
                <a:schemeClr val="tx1"/>
              </a:solidFill>
              <a:latin typeface="Arial"/>
              <a:cs typeface="Arial"/>
            </a:endParaRPr>
          </a:p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Наличие 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на территории города горных выработок, образованных в результате производственной деятельности угольных шахт. (Сервитуты и экологические ограничения в связи с обширной угледобычей)</a:t>
            </a:r>
            <a:endParaRPr/>
          </a:p>
          <a:p>
            <a:pPr marL="171450" indent="-171450">
              <a:buClr>
                <a:srgbClr val="B1C1E4"/>
              </a:buClr>
              <a:buFont typeface="Arial"/>
              <a:buChar char="•"/>
              <a:defRPr/>
            </a:pPr>
            <a:endParaRPr lang="ru-RU" sz="6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5283796" y="4824777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Макроэкономические спады</a:t>
            </a:r>
            <a:endParaRPr/>
          </a:p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endParaRPr lang="ru-RU" sz="600" b="1">
              <a:solidFill>
                <a:schemeClr val="tx1"/>
              </a:solidFill>
              <a:latin typeface="Arial"/>
              <a:cs typeface="Arial"/>
            </a:endParaRPr>
          </a:p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Ухудшение экологической 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обстановки</a:t>
            </a:r>
            <a:endParaRPr/>
          </a:p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endParaRPr lang="ru-RU" sz="600" b="1">
              <a:solidFill>
                <a:schemeClr val="tx1"/>
              </a:solidFill>
              <a:latin typeface="Arial"/>
              <a:cs typeface="Arial"/>
            </a:endParaRPr>
          </a:p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Статус 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«Моногород» может быть отталкивающим фактором для инвесторов</a:t>
            </a:r>
            <a:endParaRPr/>
          </a:p>
          <a:p>
            <a:pPr>
              <a:buClr>
                <a:srgbClr val="B1C1E4"/>
              </a:buClr>
              <a:defRPr/>
            </a:pPr>
            <a:endParaRPr lang="ru-RU" sz="600" b="1">
              <a:solidFill>
                <a:schemeClr val="tx1"/>
              </a:solidFill>
              <a:latin typeface="Arial"/>
              <a:cs typeface="Arial"/>
            </a:endParaRPr>
          </a:p>
          <a:p>
            <a:pPr marL="171450" indent="-171450">
              <a:buClr>
                <a:srgbClr val="B1C1E4"/>
              </a:buClr>
              <a:buFont typeface="Arial"/>
              <a:buChar char="•"/>
              <a:defRPr/>
            </a:pPr>
            <a:endParaRPr lang="ru-RU" sz="600" b="1">
              <a:solidFill>
                <a:schemeClr val="tx1"/>
              </a:solidFill>
              <a:latin typeface="Arial"/>
              <a:cs typeface="Arial"/>
            </a:endParaRPr>
          </a:p>
          <a:p>
            <a:pPr marL="171450" indent="-171450">
              <a:buClr>
                <a:srgbClr val="B1C1E4"/>
              </a:buClr>
              <a:buFont typeface="Arial"/>
              <a:buChar char="•"/>
              <a:defRPr/>
            </a:pPr>
            <a:endParaRPr lang="ru-RU" sz="600" b="1">
              <a:solidFill>
                <a:schemeClr val="tx1"/>
              </a:solidFill>
              <a:latin typeface="Arial"/>
              <a:cs typeface="Arial"/>
            </a:endParaRPr>
          </a:p>
          <a:p>
            <a:pPr marL="171450" indent="-171450">
              <a:buClr>
                <a:srgbClr val="B1C1E4"/>
              </a:buClr>
              <a:buFont typeface="Arial"/>
              <a:buChar char="•"/>
              <a:defRPr/>
            </a:pPr>
            <a:endParaRPr lang="ru-RU" sz="600" b="1">
              <a:solidFill>
                <a:schemeClr val="tx1"/>
              </a:solidFill>
              <a:latin typeface="Arial"/>
              <a:cs typeface="Arial"/>
            </a:endParaRPr>
          </a:p>
          <a:p>
            <a:pPr marL="171450" indent="-171450">
              <a:buClr>
                <a:srgbClr val="B1C1E4"/>
              </a:buClr>
              <a:buFont typeface="Arial"/>
              <a:buChar char="•"/>
              <a:defRPr/>
            </a:pPr>
            <a:endParaRPr lang="ru-RU" sz="6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 bwMode="auto">
          <a:xfrm>
            <a:off x="640993" y="2269716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Выгодное 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географическое положение вдоль Транссибирской железнодорожной магистрали в центре Иркутского каменноугольного бассейна. Минимизация логистических затрат 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предприятий</a:t>
            </a:r>
            <a:endParaRPr/>
          </a:p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endParaRPr lang="ru-RU" sz="600" b="1">
              <a:solidFill>
                <a:srgbClr val="FF0000"/>
              </a:solidFill>
              <a:latin typeface="Arial"/>
              <a:cs typeface="Arial"/>
            </a:endParaRPr>
          </a:p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Развитая 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социальная инфраструктура и городская среда. Высокая степень благоустроенности жилищного 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фонда</a:t>
            </a:r>
            <a:endParaRPr/>
          </a:p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endParaRPr lang="ru-RU" sz="600" b="1">
              <a:solidFill>
                <a:srgbClr val="FF0000"/>
              </a:solidFill>
              <a:latin typeface="Arial"/>
              <a:cs typeface="Arial"/>
            </a:endParaRPr>
          </a:p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Высокий 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трудовой потенциал 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территории</a:t>
            </a:r>
            <a:endParaRPr/>
          </a:p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endParaRPr lang="ru-RU" sz="600" b="1">
              <a:solidFill>
                <a:schemeClr val="tx1"/>
              </a:solidFill>
              <a:latin typeface="Arial"/>
              <a:cs typeface="Arial"/>
            </a:endParaRPr>
          </a:p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Разведанные 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запасы сырьевых ресурсов (известняк, магнезит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)</a:t>
            </a:r>
            <a:endParaRPr lang="ru-RU" sz="600" b="1">
              <a:solidFill>
                <a:schemeClr val="tx1"/>
              </a:solidFill>
              <a:latin typeface="Arial"/>
              <a:cs typeface="Arial"/>
            </a:endParaRPr>
          </a:p>
          <a:p>
            <a:pPr marL="171450" indent="-171450">
              <a:buClr>
                <a:srgbClr val="4756A0"/>
              </a:buClr>
              <a:buFont typeface="Arial"/>
              <a:buChar char="•"/>
              <a:defRPr/>
            </a:pPr>
            <a:endParaRPr lang="ru-RU" sz="800" b="1">
              <a:solidFill>
                <a:schemeClr val="tx1"/>
              </a:solidFill>
              <a:latin typeface="Arial"/>
              <a:cs typeface="Arial"/>
            </a:endParaRPr>
          </a:p>
          <a:p>
            <a:pPr marL="171450" indent="-171450">
              <a:buClr>
                <a:srgbClr val="4756A0"/>
              </a:buClr>
              <a:buFont typeface="Arial"/>
              <a:buChar char="•"/>
              <a:defRPr/>
            </a:pPr>
            <a:endParaRPr lang="ru-RU" sz="8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 bwMode="auto">
          <a:xfrm>
            <a:off x="640993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100" b="1">
                <a:solidFill>
                  <a:prstClr val="white"/>
                </a:solidFill>
                <a:latin typeface="Arial"/>
                <a:cs typeface="Arial"/>
              </a:rPr>
              <a:t>СИЛЬНЫЕ СТОРОНЫ</a:t>
            </a:r>
            <a:endParaRPr/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627016" y="4824777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Диверсификация 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экономики за счет создания 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новых производств </a:t>
            </a:r>
            <a:endParaRPr/>
          </a:p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endParaRPr lang="ru-RU" sz="600" b="1">
              <a:solidFill>
                <a:schemeClr val="tx1"/>
              </a:solidFill>
              <a:latin typeface="Arial"/>
              <a:cs typeface="Arial"/>
            </a:endParaRPr>
          </a:p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Реализация 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проектов развития, в том числе по модернизации инженерной 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инфраструктуры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, укреплению материально-технической базы социальной сферы через включение в государственные программы 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поддержки</a:t>
            </a:r>
            <a:endParaRPr lang="ru-RU" sz="600" b="1">
              <a:solidFill>
                <a:schemeClr val="tx1"/>
              </a:solidFill>
              <a:latin typeface="Arial"/>
              <a:cs typeface="Arial"/>
            </a:endParaRPr>
          </a:p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endParaRPr lang="ru-RU" sz="600" b="1">
              <a:solidFill>
                <a:schemeClr val="tx1"/>
              </a:solidFill>
              <a:latin typeface="Arial"/>
              <a:cs typeface="Arial"/>
            </a:endParaRPr>
          </a:p>
          <a:p>
            <a:pPr marL="171450" indent="-171450">
              <a:buClr>
                <a:schemeClr val="accent2">
                  <a:lumMod val="75000"/>
                </a:schemeClr>
              </a:buClr>
              <a:buFont typeface="Wingdings"/>
              <a:buChar char="q"/>
              <a:defRPr/>
            </a:pP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Наличие свободных инвестиционных площадок 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(9 </a:t>
            </a:r>
            <a:r>
              <a:rPr lang="en-US" sz="600" b="1">
                <a:solidFill>
                  <a:schemeClr val="tx1"/>
                </a:solidFill>
                <a:latin typeface="Arial"/>
                <a:cs typeface="Arial"/>
              </a:rPr>
              <a:t>greenfield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и 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10 </a:t>
            </a:r>
            <a:r>
              <a:rPr lang="en-US" sz="600" b="1">
                <a:solidFill>
                  <a:schemeClr val="tx1"/>
                </a:solidFill>
                <a:latin typeface="Arial"/>
                <a:cs typeface="Arial"/>
              </a:rPr>
              <a:t>brownfield</a:t>
            </a:r>
            <a:r>
              <a:rPr lang="ru-RU" sz="600" b="1">
                <a:solidFill>
                  <a:schemeClr val="tx1"/>
                </a:solidFill>
                <a:latin typeface="Arial"/>
                <a:cs typeface="Arial"/>
              </a:rPr>
              <a:t>)</a:t>
            </a:r>
            <a:endParaRPr lang="ru-RU" sz="600" b="1">
              <a:solidFill>
                <a:schemeClr val="tx1"/>
              </a:solidFill>
              <a:latin typeface="Arial"/>
              <a:cs typeface="Arial"/>
            </a:endParaRPr>
          </a:p>
          <a:p>
            <a:pPr marL="171450" indent="-171450">
              <a:buClr>
                <a:srgbClr val="4756A0"/>
              </a:buClr>
              <a:buFont typeface="Arial"/>
              <a:buChar char="•"/>
              <a:defRPr/>
            </a:pPr>
            <a:endParaRPr lang="ru-RU" sz="6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627016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100" b="1">
                <a:solidFill>
                  <a:prstClr val="white"/>
                </a:solidFill>
                <a:latin typeface="Arial"/>
                <a:cs typeface="Arial"/>
              </a:rPr>
              <a:t>ВОЗМОЖНОСТИ</a:t>
            </a: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en-US" sz="2400" b="1">
                <a:latin typeface="Arial"/>
                <a:cs typeface="Arial"/>
              </a:rPr>
              <a:t>SWOT</a:t>
            </a:r>
            <a:r>
              <a:rPr lang="ru-RU" sz="2400" b="1">
                <a:latin typeface="Arial"/>
                <a:cs typeface="Arial"/>
              </a:rPr>
              <a:t>-АНАЛИЗ</a:t>
            </a:r>
            <a:endParaRPr/>
          </a:p>
          <a:p>
            <a:pPr>
              <a:defRPr/>
            </a:pPr>
            <a:r>
              <a:rPr lang="ru-RU" sz="2400">
                <a:latin typeface="Arial"/>
                <a:cs typeface="Arial"/>
              </a:rPr>
              <a:t>ГОРОДА </a:t>
            </a:r>
            <a:r>
              <a:rPr lang="ru-RU" sz="2400" b="1">
                <a:latin typeface="Arial"/>
                <a:cs typeface="Arial"/>
              </a:rPr>
              <a:t>ЧЕРЕМХОВО</a:t>
            </a:r>
            <a:endParaRPr sz="2400" b="1">
              <a:latin typeface="Arial"/>
              <a:cs typeface="Arial"/>
            </a:endParaRPr>
          </a:p>
        </p:txBody>
      </p:sp>
      <p:sp>
        <p:nvSpPr>
          <p:cNvPr id="19" name="Номер слайда 50"/>
          <p:cNvSpPr>
            <a:spLocks noGrp="1"/>
          </p:cNvSpPr>
          <p:nvPr>
            <p:ph type="sldNum" sz="quarter" idx="12"/>
          </p:nvPr>
        </p:nvSpPr>
        <p:spPr bwMode="auto">
          <a:xfrm>
            <a:off x="9059976" y="6607263"/>
            <a:ext cx="727623" cy="123111"/>
          </a:xfrm>
        </p:spPr>
        <p:txBody>
          <a:bodyPr vert="horz" lIns="36000" tIns="36000" rIns="36000" bIns="36000" rtlCol="0" anchor="b"/>
          <a:lstStyle/>
          <a:p>
            <a:pPr>
              <a:defRPr/>
            </a:pPr>
            <a:fld id="{F3749720-1430-DF46-8A1E-D768C54B98EF}" type="slidenum">
              <a:rPr sz="800">
                <a:solidFill>
                  <a:schemeClr val="tx1"/>
                </a:solidFill>
                <a:latin typeface="Arial"/>
                <a:cs typeface="Arial"/>
              </a:rPr>
              <a:t>13</a:t>
            </a:fld>
            <a:endParaRPr sz="8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 bwMode="auto">
          <a:xfrm>
            <a:off x="5300094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100" b="1">
                <a:solidFill>
                  <a:prstClr val="white"/>
                </a:solidFill>
                <a:latin typeface="Arial"/>
                <a:cs typeface="Arial"/>
              </a:rPr>
              <a:t>СЛАБЫЕ СТОРОНЫ</a:t>
            </a:r>
            <a:endParaRPr/>
          </a:p>
        </p:txBody>
      </p:sp>
      <p:sp>
        <p:nvSpPr>
          <p:cNvPr id="47" name="Скругленный прямоугольник 46"/>
          <p:cNvSpPr/>
          <p:nvPr/>
        </p:nvSpPr>
        <p:spPr bwMode="auto">
          <a:xfrm>
            <a:off x="5286117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100" b="1">
                <a:solidFill>
                  <a:prstClr val="white"/>
                </a:solidFill>
                <a:latin typeface="Arial"/>
                <a:cs typeface="Arial"/>
              </a:rPr>
              <a:t>УГРОЗЫ</a:t>
            </a:r>
            <a:endParaRPr/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36000" bIns="36000" rtlCol="0" anchor="ctr"/>
          <a:lstStyle/>
          <a:p>
            <a:pPr>
              <a:defRPr/>
            </a:pPr>
            <a:r>
              <a:rPr lang="en-US" sz="800" b="1">
                <a:solidFill>
                  <a:schemeClr val="bg1"/>
                </a:solidFill>
                <a:latin typeface="Arial"/>
                <a:cs typeface="Arial"/>
              </a:rPr>
              <a:t>SWOT</a:t>
            </a:r>
            <a:r>
              <a:rPr lang="ru-RU" sz="800" b="1">
                <a:solidFill>
                  <a:schemeClr val="bg1"/>
                </a:solidFill>
                <a:latin typeface="Arial"/>
                <a:cs typeface="Arial"/>
              </a:rPr>
              <a:t>-анализ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sz="800">
                <a:latin typeface="Arial"/>
                <a:cs typeface="Arial"/>
              </a:rPr>
              <a:t>ИНВЕСТИЦИОННЫЙ ПРОФИЛЬ </a:t>
            </a:r>
            <a:r>
              <a:rPr lang="ru-RU" sz="800">
                <a:latin typeface="Arial"/>
                <a:cs typeface="Arial"/>
              </a:rPr>
              <a:t>ГОРОДА ЧЕРЕМХОВО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 bwMode="auto">
          <a:xfrm>
            <a:off x="7613353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>
              <a:defRPr/>
            </a:pPr>
            <a:r>
              <a:rPr lang="ru-RU" sz="800" b="1">
                <a:solidFill>
                  <a:prstClr val="black"/>
                </a:solidFill>
                <a:latin typeface="Arial"/>
                <a:cs typeface="Arial"/>
              </a:rPr>
              <a:t>ИРКУТСКАЯ </a:t>
            </a:r>
            <a:endParaRPr/>
          </a:p>
          <a:p>
            <a:pPr>
              <a:defRPr/>
            </a:pPr>
            <a:r>
              <a:rPr lang="ru-RU" sz="800" b="1">
                <a:solidFill>
                  <a:prstClr val="black"/>
                </a:solidFill>
                <a:latin typeface="Arial"/>
                <a:cs typeface="Arial"/>
              </a:rPr>
              <a:t>ОБЛАСТЬ</a:t>
            </a:r>
            <a:endParaRPr sz="800" b="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627016" y="4880597"/>
            <a:ext cx="8818736" cy="73866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2400" b="1">
                <a:latin typeface="Arial"/>
                <a:cs typeface="Arial"/>
              </a:rPr>
              <a:t>МЕХАНИЗМЫ РЕАЛИЗАЦИИ </a:t>
            </a:r>
            <a:endParaRPr lang="ru-RU" sz="2400" b="1">
              <a:latin typeface="Arial"/>
              <a:cs typeface="Arial"/>
            </a:endParaRPr>
          </a:p>
          <a:p>
            <a:pPr>
              <a:defRPr/>
            </a:pPr>
            <a:r>
              <a:rPr lang="ru-RU" sz="2400" b="1">
                <a:latin typeface="Arial"/>
                <a:cs typeface="Arial"/>
              </a:rPr>
              <a:t>ИНВЕСТИЦИОННОГО </a:t>
            </a:r>
            <a:r>
              <a:rPr lang="ru-RU" sz="2400" b="1">
                <a:latin typeface="Arial"/>
                <a:cs typeface="Arial"/>
              </a:rPr>
              <a:t>ПРОФИЛЯ</a:t>
            </a:r>
            <a:endParaRPr sz="2400" b="1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en-US" sz="800">
                <a:latin typeface="Arial"/>
                <a:cs typeface="Arial"/>
              </a:rPr>
              <a:t>@ </a:t>
            </a:r>
            <a:r>
              <a:rPr lang="ru-RU" sz="800">
                <a:latin typeface="Arial"/>
                <a:cs typeface="Arial"/>
              </a:rPr>
              <a:t>МАТЕРИАЛ ПОДГОТОВЛЕН АДМИНИСТРАЦИЕЙ Г. ЧЕРЕМХОВО</a:t>
            </a: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452360" y="1333065"/>
            <a:ext cx="2251843" cy="28271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167209" y="245978"/>
            <a:ext cx="467233" cy="5826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27017" y="1256555"/>
            <a:ext cx="6611984" cy="2896381"/>
          </a:xfrm>
          <a:prstGeom prst="roundRect">
            <a:avLst>
              <a:gd name="adj" fmla="val 16667"/>
            </a:avLst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0" name="TextBox 109"/>
          <p:cNvSpPr txBox="1"/>
          <p:nvPr/>
        </p:nvSpPr>
        <p:spPr bwMode="auto">
          <a:xfrm>
            <a:off x="627016" y="550177"/>
            <a:ext cx="4732176" cy="3693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2400" b="1">
                <a:latin typeface="Arial"/>
                <a:cs typeface="Arial"/>
              </a:rPr>
              <a:t>ОСНОВНЫЕ ОРГАНИЗАЦИИ</a:t>
            </a:r>
            <a:endParaRPr sz="2400" b="1">
              <a:latin typeface="Arial"/>
              <a:cs typeface="Arial"/>
            </a:endParaRPr>
          </a:p>
        </p:txBody>
      </p:sp>
      <p:sp>
        <p:nvSpPr>
          <p:cNvPr id="144" name="Скругленный прямоугольник 143"/>
          <p:cNvSpPr/>
          <p:nvPr/>
        </p:nvSpPr>
        <p:spPr bwMode="auto">
          <a:xfrm>
            <a:off x="627019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36000" bIns="36000" rtlCol="0" anchor="ctr"/>
          <a:lstStyle/>
          <a:p>
            <a:pPr>
              <a:defRPr/>
            </a:pPr>
            <a:r>
              <a:rPr lang="ru-RU" sz="800" b="1">
                <a:solidFill>
                  <a:schemeClr val="bg1"/>
                </a:solidFill>
                <a:latin typeface="Arial"/>
                <a:cs typeface="Arial"/>
              </a:rPr>
              <a:t>основные организации</a:t>
            </a:r>
            <a:endParaRPr/>
          </a:p>
        </p:txBody>
      </p:sp>
      <p:sp>
        <p:nvSpPr>
          <p:cNvPr id="159" name="TextBox 158"/>
          <p:cNvSpPr txBox="1"/>
          <p:nvPr/>
        </p:nvSpPr>
        <p:spPr bwMode="auto"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sz="800">
                <a:latin typeface="Arial"/>
                <a:cs typeface="Arial"/>
              </a:rPr>
              <a:t>ИНВЕСТИЦИОННЫЙ ПРОФИЛЬ </a:t>
            </a:r>
            <a:r>
              <a:rPr lang="ru-RU" sz="800">
                <a:latin typeface="Arial"/>
                <a:cs typeface="Arial"/>
              </a:rPr>
              <a:t>ГОРОДА ЧЕРЕМХОВО</a:t>
            </a:r>
            <a:endParaRPr/>
          </a:p>
        </p:txBody>
      </p:sp>
      <p:sp>
        <p:nvSpPr>
          <p:cNvPr id="83" name="Прямоугольник 82"/>
          <p:cNvSpPr/>
          <p:nvPr/>
        </p:nvSpPr>
        <p:spPr bwMode="auto">
          <a:xfrm>
            <a:off x="626814" y="1427724"/>
            <a:ext cx="4397032" cy="223248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5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84" name="Группа 83"/>
          <p:cNvGrpSpPr/>
          <p:nvPr/>
        </p:nvGrpSpPr>
        <p:grpSpPr bwMode="auto">
          <a:xfrm>
            <a:off x="626814" y="1742921"/>
            <a:ext cx="4399860" cy="858790"/>
            <a:chOff x="623399" y="2846831"/>
            <a:chExt cx="6858399" cy="1339502"/>
          </a:xfrm>
        </p:grpSpPr>
        <p:sp>
          <p:nvSpPr>
            <p:cNvPr id="86" name="Прямоугольник 85"/>
            <p:cNvSpPr/>
            <p:nvPr/>
          </p:nvSpPr>
          <p:spPr bwMode="auto">
            <a:xfrm>
              <a:off x="623399" y="2846831"/>
              <a:ext cx="6858399" cy="1339502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5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 bwMode="auto">
            <a:xfrm>
              <a:off x="1553944" y="2916231"/>
              <a:ext cx="5056347" cy="575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631845">
                <a:spcBef>
                  <a:spcPts val="638"/>
                </a:spcBef>
                <a:defRPr/>
              </a:pPr>
              <a:r>
                <a:rPr lang="ru-RU" sz="900" b="1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/ ГРАДООБРАЗУЮЩЕЕ ПРЕДПРИЯТИЕ  ООО «РАЗРЕЗ ЧЕРЕМХОВУГОЛЬ»</a:t>
              </a:r>
              <a:endParaRPr/>
            </a:p>
          </p:txBody>
        </p:sp>
        <p:grpSp>
          <p:nvGrpSpPr>
            <p:cNvPr id="93" name="Группа 92"/>
            <p:cNvGrpSpPr/>
            <p:nvPr/>
          </p:nvGrpSpPr>
          <p:grpSpPr bwMode="auto">
            <a:xfrm>
              <a:off x="1659948" y="3862767"/>
              <a:ext cx="4897836" cy="222459"/>
              <a:chOff x="1668313" y="3712203"/>
              <a:chExt cx="4897836" cy="222459"/>
            </a:xfrm>
          </p:grpSpPr>
          <p:sp>
            <p:nvSpPr>
              <p:cNvPr id="115" name="object 12"/>
              <p:cNvSpPr txBox="1"/>
              <p:nvPr/>
            </p:nvSpPr>
            <p:spPr bwMode="auto">
              <a:xfrm>
                <a:off x="2122691" y="3714637"/>
                <a:ext cx="2315378" cy="22002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vert="horz" wrap="square" lIns="36000" tIns="36000" rIns="36000" bIns="36000" rtlCol="0">
                <a:spAutoFit/>
              </a:bodyPr>
              <a:lstStyle/>
              <a:p>
                <a:pPr marL="19541">
                  <a:lnSpc>
                    <a:spcPts val="1093"/>
                  </a:lnSpc>
                  <a:defRPr/>
                </a:pP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   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6,6 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млрд рублей</a:t>
                </a:r>
                <a:endParaRPr sz="750" b="1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17" name="object 13"/>
              <p:cNvSpPr txBox="1"/>
              <p:nvPr/>
            </p:nvSpPr>
            <p:spPr bwMode="auto">
              <a:xfrm>
                <a:off x="5244169" y="3712203"/>
                <a:ext cx="1321980" cy="22002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vert="horz" wrap="square" lIns="36000" tIns="36000" rIns="36000" bIns="36000" rtlCol="0">
                <a:spAutoFit/>
              </a:bodyPr>
              <a:lstStyle/>
              <a:p>
                <a:pPr marL="19541">
                  <a:lnSpc>
                    <a:spcPts val="1093"/>
                  </a:lnSpc>
                  <a:defRPr/>
                </a:pPr>
                <a:r>
                  <a:rPr lang="ru-RU" sz="750" b="1" spc="-134">
                    <a:solidFill>
                      <a:schemeClr val="bg1"/>
                    </a:solidFill>
                    <a:latin typeface="Arial"/>
                    <a:cs typeface="Arial"/>
                  </a:rPr>
                  <a:t>   </a:t>
                </a:r>
                <a:r>
                  <a:rPr lang="ru-RU" sz="750" b="1" spc="-10">
                    <a:solidFill>
                      <a:schemeClr val="bg1"/>
                    </a:solidFill>
                    <a:latin typeface="Arial"/>
                    <a:cs typeface="Arial"/>
                  </a:rPr>
                  <a:t>1 </a:t>
                </a:r>
                <a:r>
                  <a:rPr lang="ru-RU" sz="750" b="1" spc="-10">
                    <a:solidFill>
                      <a:schemeClr val="bg1"/>
                    </a:solidFill>
                    <a:latin typeface="Arial"/>
                    <a:cs typeface="Arial"/>
                  </a:rPr>
                  <a:t>577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 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чел.</a:t>
                </a:r>
                <a:endParaRPr/>
              </a:p>
            </p:txBody>
          </p:sp>
          <p:sp>
            <p:nvSpPr>
              <p:cNvPr id="120" name="Freeform 111"/>
              <p:cNvSpPr>
                <a:spLocks noChangeArrowheads="1"/>
              </p:cNvSpPr>
              <p:nvPr/>
            </p:nvSpPr>
            <p:spPr bwMode="auto">
              <a:xfrm>
                <a:off x="1668313" y="3721151"/>
                <a:ext cx="175768" cy="211237"/>
              </a:xfrm>
              <a:custGeom>
                <a:avLst/>
                <a:gdLst>
                  <a:gd name="T0" fmla="*/ 156272 w 355"/>
                  <a:gd name="T1" fmla="*/ 127033 h 435"/>
                  <a:gd name="T2" fmla="*/ 156272 w 355"/>
                  <a:gd name="T3" fmla="*/ 127033 h 435"/>
                  <a:gd name="T4" fmla="*/ 80394 w 355"/>
                  <a:gd name="T5" fmla="*/ 154863 h 435"/>
                  <a:gd name="T6" fmla="*/ 4065 w 355"/>
                  <a:gd name="T7" fmla="*/ 127033 h 435"/>
                  <a:gd name="T8" fmla="*/ 0 w 355"/>
                  <a:gd name="T9" fmla="*/ 127033 h 435"/>
                  <a:gd name="T10" fmla="*/ 0 w 355"/>
                  <a:gd name="T11" fmla="*/ 150823 h 435"/>
                  <a:gd name="T12" fmla="*/ 80394 w 355"/>
                  <a:gd name="T13" fmla="*/ 194813 h 435"/>
                  <a:gd name="T14" fmla="*/ 159885 w 355"/>
                  <a:gd name="T15" fmla="*/ 150823 h 435"/>
                  <a:gd name="T16" fmla="*/ 159885 w 355"/>
                  <a:gd name="T17" fmla="*/ 127033 h 435"/>
                  <a:gd name="T18" fmla="*/ 156272 w 355"/>
                  <a:gd name="T19" fmla="*/ 127033 h 435"/>
                  <a:gd name="T20" fmla="*/ 156272 w 355"/>
                  <a:gd name="T21" fmla="*/ 71821 h 435"/>
                  <a:gd name="T22" fmla="*/ 156272 w 355"/>
                  <a:gd name="T23" fmla="*/ 71821 h 435"/>
                  <a:gd name="T24" fmla="*/ 80394 w 355"/>
                  <a:gd name="T25" fmla="*/ 95611 h 435"/>
                  <a:gd name="T26" fmla="*/ 4065 w 355"/>
                  <a:gd name="T27" fmla="*/ 71821 h 435"/>
                  <a:gd name="T28" fmla="*/ 0 w 355"/>
                  <a:gd name="T29" fmla="*/ 71821 h 435"/>
                  <a:gd name="T30" fmla="*/ 0 w 355"/>
                  <a:gd name="T31" fmla="*/ 99651 h 435"/>
                  <a:gd name="T32" fmla="*/ 80394 w 355"/>
                  <a:gd name="T33" fmla="*/ 131072 h 435"/>
                  <a:gd name="T34" fmla="*/ 159885 w 355"/>
                  <a:gd name="T35" fmla="*/ 99651 h 435"/>
                  <a:gd name="T36" fmla="*/ 159885 w 355"/>
                  <a:gd name="T37" fmla="*/ 71821 h 435"/>
                  <a:gd name="T38" fmla="*/ 156272 w 355"/>
                  <a:gd name="T39" fmla="*/ 71821 h 435"/>
                  <a:gd name="T40" fmla="*/ 80394 w 355"/>
                  <a:gd name="T41" fmla="*/ 0 h 435"/>
                  <a:gd name="T42" fmla="*/ 80394 w 355"/>
                  <a:gd name="T43" fmla="*/ 0 h 435"/>
                  <a:gd name="T44" fmla="*/ 0 w 355"/>
                  <a:gd name="T45" fmla="*/ 27830 h 435"/>
                  <a:gd name="T46" fmla="*/ 0 w 355"/>
                  <a:gd name="T47" fmla="*/ 43541 h 435"/>
                  <a:gd name="T48" fmla="*/ 80394 w 355"/>
                  <a:gd name="T49" fmla="*/ 71821 h 435"/>
                  <a:gd name="T50" fmla="*/ 159885 w 355"/>
                  <a:gd name="T51" fmla="*/ 43541 h 435"/>
                  <a:gd name="T52" fmla="*/ 159885 w 355"/>
                  <a:gd name="T53" fmla="*/ 27830 h 435"/>
                  <a:gd name="T54" fmla="*/ 80394 w 355"/>
                  <a:gd name="T55" fmla="*/ 0 h 43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55" h="435" fill="norm" stroke="1" extrusionOk="0">
                    <a:moveTo>
                      <a:pt x="346" y="283"/>
                    </a:moveTo>
                    <a:lnTo>
                      <a:pt x="346" y="283"/>
                    </a:lnTo>
                    <a:cubicBezTo>
                      <a:pt x="328" y="319"/>
                      <a:pt x="257" y="345"/>
                      <a:pt x="178" y="345"/>
                    </a:cubicBezTo>
                    <a:cubicBezTo>
                      <a:pt x="97" y="345"/>
                      <a:pt x="36" y="319"/>
                      <a:pt x="9" y="283"/>
                    </a:cubicBezTo>
                    <a:cubicBezTo>
                      <a:pt x="9" y="275"/>
                      <a:pt x="0" y="283"/>
                      <a:pt x="0" y="283"/>
                    </a:cubicBezTo>
                    <a:cubicBezTo>
                      <a:pt x="0" y="292"/>
                      <a:pt x="0" y="336"/>
                      <a:pt x="0" y="336"/>
                    </a:cubicBezTo>
                    <a:cubicBezTo>
                      <a:pt x="0" y="381"/>
                      <a:pt x="80" y="434"/>
                      <a:pt x="178" y="434"/>
                    </a:cubicBezTo>
                    <a:cubicBezTo>
                      <a:pt x="275" y="434"/>
                      <a:pt x="354" y="381"/>
                      <a:pt x="354" y="336"/>
                    </a:cubicBezTo>
                    <a:cubicBezTo>
                      <a:pt x="354" y="336"/>
                      <a:pt x="354" y="292"/>
                      <a:pt x="354" y="283"/>
                    </a:cubicBezTo>
                    <a:cubicBezTo>
                      <a:pt x="354" y="283"/>
                      <a:pt x="346" y="275"/>
                      <a:pt x="346" y="283"/>
                    </a:cubicBezTo>
                    <a:close/>
                    <a:moveTo>
                      <a:pt x="346" y="160"/>
                    </a:moveTo>
                    <a:lnTo>
                      <a:pt x="346" y="160"/>
                    </a:lnTo>
                    <a:cubicBezTo>
                      <a:pt x="328" y="186"/>
                      <a:pt x="257" y="213"/>
                      <a:pt x="178" y="213"/>
                    </a:cubicBezTo>
                    <a:cubicBezTo>
                      <a:pt x="97" y="213"/>
                      <a:pt x="36" y="186"/>
                      <a:pt x="9" y="160"/>
                    </a:cubicBezTo>
                    <a:cubicBezTo>
                      <a:pt x="9" y="151"/>
                      <a:pt x="0" y="160"/>
                      <a:pt x="0" y="160"/>
                    </a:cubicBezTo>
                    <a:lnTo>
                      <a:pt x="0" y="222"/>
                    </a:lnTo>
                    <a:cubicBezTo>
                      <a:pt x="0" y="257"/>
                      <a:pt x="80" y="292"/>
                      <a:pt x="178" y="292"/>
                    </a:cubicBezTo>
                    <a:cubicBezTo>
                      <a:pt x="275" y="292"/>
                      <a:pt x="354" y="257"/>
                      <a:pt x="354" y="222"/>
                    </a:cubicBezTo>
                    <a:lnTo>
                      <a:pt x="354" y="160"/>
                    </a:lnTo>
                    <a:cubicBezTo>
                      <a:pt x="354" y="160"/>
                      <a:pt x="346" y="151"/>
                      <a:pt x="346" y="160"/>
                    </a:cubicBezTo>
                    <a:close/>
                    <a:moveTo>
                      <a:pt x="178" y="0"/>
                    </a:moveTo>
                    <a:lnTo>
                      <a:pt x="178" y="0"/>
                    </a:lnTo>
                    <a:cubicBezTo>
                      <a:pt x="80" y="0"/>
                      <a:pt x="0" y="26"/>
                      <a:pt x="0" y="62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133"/>
                      <a:pt x="80" y="160"/>
                      <a:pt x="178" y="160"/>
                    </a:cubicBezTo>
                    <a:cubicBezTo>
                      <a:pt x="275" y="160"/>
                      <a:pt x="354" y="133"/>
                      <a:pt x="354" y="97"/>
                    </a:cubicBezTo>
                    <a:cubicBezTo>
                      <a:pt x="354" y="62"/>
                      <a:pt x="354" y="62"/>
                      <a:pt x="354" y="62"/>
                    </a:cubicBezTo>
                    <a:cubicBezTo>
                      <a:pt x="354" y="26"/>
                      <a:pt x="275" y="0"/>
                      <a:pt x="178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lIns="21984" tIns="10992" rIns="21984" bIns="10992" anchor="ctr"/>
              <a:lstStyle/>
              <a:p>
                <a:pPr>
                  <a:defRPr/>
                </a:pPr>
                <a:endParaRPr lang="en-US" sz="1150">
                  <a:latin typeface="Arial"/>
                  <a:cs typeface="Arial"/>
                </a:endParaRPr>
              </a:p>
            </p:txBody>
          </p:sp>
          <p:sp>
            <p:nvSpPr>
              <p:cNvPr id="128" name="Freeform 46"/>
              <p:cNvSpPr>
                <a:spLocks noChangeArrowheads="1"/>
              </p:cNvSpPr>
              <p:nvPr/>
            </p:nvSpPr>
            <p:spPr bwMode="auto">
              <a:xfrm>
                <a:off x="4766714" y="3717557"/>
                <a:ext cx="227977" cy="214672"/>
              </a:xfrm>
              <a:custGeom>
                <a:avLst/>
                <a:gdLst>
                  <a:gd name="T0" fmla="*/ 163754 w 461"/>
                  <a:gd name="T1" fmla="*/ 150508 h 443"/>
                  <a:gd name="T2" fmla="*/ 163754 w 461"/>
                  <a:gd name="T3" fmla="*/ 150508 h 443"/>
                  <a:gd name="T4" fmla="*/ 128116 w 461"/>
                  <a:gd name="T5" fmla="*/ 111089 h 443"/>
                  <a:gd name="T6" fmla="*/ 139845 w 461"/>
                  <a:gd name="T7" fmla="*/ 87349 h 443"/>
                  <a:gd name="T8" fmla="*/ 147965 w 461"/>
                  <a:gd name="T9" fmla="*/ 67639 h 443"/>
                  <a:gd name="T10" fmla="*/ 143905 w 461"/>
                  <a:gd name="T11" fmla="*/ 59128 h 443"/>
                  <a:gd name="T12" fmla="*/ 147965 w 461"/>
                  <a:gd name="T13" fmla="*/ 39419 h 443"/>
                  <a:gd name="T14" fmla="*/ 103756 w 461"/>
                  <a:gd name="T15" fmla="*/ 0 h 443"/>
                  <a:gd name="T16" fmla="*/ 59547 w 461"/>
                  <a:gd name="T17" fmla="*/ 39419 h 443"/>
                  <a:gd name="T18" fmla="*/ 63607 w 461"/>
                  <a:gd name="T19" fmla="*/ 59128 h 443"/>
                  <a:gd name="T20" fmla="*/ 59547 w 461"/>
                  <a:gd name="T21" fmla="*/ 67639 h 443"/>
                  <a:gd name="T22" fmla="*/ 67667 w 461"/>
                  <a:gd name="T23" fmla="*/ 87349 h 443"/>
                  <a:gd name="T24" fmla="*/ 79847 w 461"/>
                  <a:gd name="T25" fmla="*/ 111089 h 443"/>
                  <a:gd name="T26" fmla="*/ 43758 w 461"/>
                  <a:gd name="T27" fmla="*/ 150508 h 443"/>
                  <a:gd name="T28" fmla="*/ 0 w 461"/>
                  <a:gd name="T29" fmla="*/ 178281 h 443"/>
                  <a:gd name="T30" fmla="*/ 0 w 461"/>
                  <a:gd name="T31" fmla="*/ 197990 h 443"/>
                  <a:gd name="T32" fmla="*/ 103756 w 461"/>
                  <a:gd name="T33" fmla="*/ 197990 h 443"/>
                  <a:gd name="T34" fmla="*/ 207512 w 461"/>
                  <a:gd name="T35" fmla="*/ 197990 h 443"/>
                  <a:gd name="T36" fmla="*/ 207512 w 461"/>
                  <a:gd name="T37" fmla="*/ 178281 h 443"/>
                  <a:gd name="T38" fmla="*/ 163754 w 461"/>
                  <a:gd name="T39" fmla="*/ 150508 h 44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61" h="443" fill="norm" stroke="1" extrusionOk="0">
                    <a:moveTo>
                      <a:pt x="363" y="336"/>
                    </a:moveTo>
                    <a:lnTo>
                      <a:pt x="363" y="336"/>
                    </a:lnTo>
                    <a:cubicBezTo>
                      <a:pt x="301" y="310"/>
                      <a:pt x="284" y="292"/>
                      <a:pt x="284" y="248"/>
                    </a:cubicBezTo>
                    <a:cubicBezTo>
                      <a:pt x="284" y="230"/>
                      <a:pt x="301" y="239"/>
                      <a:pt x="310" y="195"/>
                    </a:cubicBezTo>
                    <a:cubicBezTo>
                      <a:pt x="310" y="176"/>
                      <a:pt x="328" y="195"/>
                      <a:pt x="328" y="151"/>
                    </a:cubicBezTo>
                    <a:cubicBezTo>
                      <a:pt x="328" y="132"/>
                      <a:pt x="319" y="132"/>
                      <a:pt x="319" y="132"/>
                    </a:cubicBezTo>
                    <a:cubicBezTo>
                      <a:pt x="319" y="132"/>
                      <a:pt x="328" y="106"/>
                      <a:pt x="328" y="88"/>
                    </a:cubicBezTo>
                    <a:cubicBezTo>
                      <a:pt x="328" y="61"/>
                      <a:pt x="319" y="0"/>
                      <a:pt x="230" y="0"/>
                    </a:cubicBezTo>
                    <a:cubicBezTo>
                      <a:pt x="141" y="0"/>
                      <a:pt x="132" y="61"/>
                      <a:pt x="132" y="88"/>
                    </a:cubicBezTo>
                    <a:cubicBezTo>
                      <a:pt x="132" y="106"/>
                      <a:pt x="141" y="132"/>
                      <a:pt x="141" y="132"/>
                    </a:cubicBezTo>
                    <a:cubicBezTo>
                      <a:pt x="141" y="132"/>
                      <a:pt x="132" y="132"/>
                      <a:pt x="132" y="151"/>
                    </a:cubicBezTo>
                    <a:cubicBezTo>
                      <a:pt x="132" y="195"/>
                      <a:pt x="150" y="176"/>
                      <a:pt x="150" y="195"/>
                    </a:cubicBezTo>
                    <a:cubicBezTo>
                      <a:pt x="159" y="239"/>
                      <a:pt x="177" y="230"/>
                      <a:pt x="177" y="248"/>
                    </a:cubicBezTo>
                    <a:cubicBezTo>
                      <a:pt x="177" y="292"/>
                      <a:pt x="159" y="310"/>
                      <a:pt x="97" y="336"/>
                    </a:cubicBezTo>
                    <a:cubicBezTo>
                      <a:pt x="35" y="354"/>
                      <a:pt x="0" y="380"/>
                      <a:pt x="0" y="398"/>
                    </a:cubicBezTo>
                    <a:cubicBezTo>
                      <a:pt x="0" y="407"/>
                      <a:pt x="0" y="442"/>
                      <a:pt x="0" y="442"/>
                    </a:cubicBezTo>
                    <a:cubicBezTo>
                      <a:pt x="230" y="442"/>
                      <a:pt x="230" y="442"/>
                      <a:pt x="230" y="442"/>
                    </a:cubicBezTo>
                    <a:cubicBezTo>
                      <a:pt x="460" y="442"/>
                      <a:pt x="460" y="442"/>
                      <a:pt x="460" y="442"/>
                    </a:cubicBezTo>
                    <a:cubicBezTo>
                      <a:pt x="460" y="442"/>
                      <a:pt x="460" y="407"/>
                      <a:pt x="460" y="398"/>
                    </a:cubicBezTo>
                    <a:cubicBezTo>
                      <a:pt x="460" y="380"/>
                      <a:pt x="425" y="354"/>
                      <a:pt x="363" y="336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lIns="21984" tIns="10992" rIns="21984" bIns="10992" anchor="ctr"/>
              <a:lstStyle/>
              <a:p>
                <a:pPr>
                  <a:defRPr/>
                </a:pPr>
                <a:endParaRPr lang="en-US" sz="1150">
                  <a:latin typeface="Arial"/>
                  <a:cs typeface="Arial"/>
                </a:endParaRPr>
              </a:p>
            </p:txBody>
          </p:sp>
        </p:grpSp>
        <p:sp>
          <p:nvSpPr>
            <p:cNvPr id="107" name="Прямоугольник 106"/>
            <p:cNvSpPr/>
            <p:nvPr/>
          </p:nvSpPr>
          <p:spPr bwMode="auto">
            <a:xfrm>
              <a:off x="1553403" y="3380972"/>
              <a:ext cx="5453503" cy="52806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8142" marR="3257">
                <a:spcBef>
                  <a:spcPts val="67"/>
                </a:spcBef>
                <a:defRPr/>
              </a:pPr>
              <a:r>
                <a:rPr lang="ru-RU" sz="800" i="1">
                  <a:latin typeface="Arial"/>
                  <a:cs typeface="Arial"/>
                </a:rPr>
                <a:t>Компания, осуществляющая добычу каменного угля открытым  способом</a:t>
              </a:r>
              <a:endParaRPr/>
            </a:p>
          </p:txBody>
        </p:sp>
      </p:grpSp>
      <p:grpSp>
        <p:nvGrpSpPr>
          <p:cNvPr id="129" name="Группа 128"/>
          <p:cNvGrpSpPr/>
          <p:nvPr/>
        </p:nvGrpSpPr>
        <p:grpSpPr bwMode="auto">
          <a:xfrm>
            <a:off x="626814" y="2725607"/>
            <a:ext cx="4397032" cy="817024"/>
            <a:chOff x="615034" y="4672807"/>
            <a:chExt cx="6879816" cy="1274358"/>
          </a:xfrm>
        </p:grpSpPr>
        <p:sp>
          <p:nvSpPr>
            <p:cNvPr id="134" name="Прямоугольник 133"/>
            <p:cNvSpPr/>
            <p:nvPr/>
          </p:nvSpPr>
          <p:spPr bwMode="auto">
            <a:xfrm>
              <a:off x="615034" y="4672807"/>
              <a:ext cx="6879816" cy="1274358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5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 bwMode="auto">
            <a:xfrm>
              <a:off x="1545580" y="4736180"/>
              <a:ext cx="5653728" cy="3595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631845">
                <a:spcBef>
                  <a:spcPts val="638"/>
                </a:spcBef>
                <a:defRPr/>
              </a:pPr>
              <a:r>
                <a:rPr lang="ru-RU" sz="900" b="1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/ ООО «РАЗРЕЗ ИРЕТСКИЙ»</a:t>
              </a:r>
              <a:endParaRPr/>
            </a:p>
          </p:txBody>
        </p:sp>
        <p:cxnSp>
          <p:nvCxnSpPr>
            <p:cNvPr id="145" name="Прямая со стрелкой 144"/>
            <p:cNvCxnSpPr>
              <a:cxnSpLocks/>
            </p:cNvCxnSpPr>
            <p:nvPr/>
          </p:nvCxnSpPr>
          <p:spPr bwMode="auto">
            <a:xfrm>
              <a:off x="1156611" y="4892881"/>
              <a:ext cx="312360" cy="0"/>
            </a:xfrm>
            <a:prstGeom prst="straightConnector1">
              <a:avLst/>
            </a:prstGeom>
            <a:ln w="12700">
              <a:noFill/>
              <a:prstDash val="sysDot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7" name="Группа 146"/>
            <p:cNvGrpSpPr/>
            <p:nvPr/>
          </p:nvGrpSpPr>
          <p:grpSpPr bwMode="auto">
            <a:xfrm>
              <a:off x="1648267" y="5566402"/>
              <a:ext cx="4909405" cy="252279"/>
              <a:chOff x="1645223" y="5836915"/>
              <a:chExt cx="4909405" cy="252279"/>
            </a:xfrm>
          </p:grpSpPr>
          <p:sp>
            <p:nvSpPr>
              <p:cNvPr id="157" name="object 12"/>
              <p:cNvSpPr txBox="1"/>
              <p:nvPr/>
            </p:nvSpPr>
            <p:spPr bwMode="auto">
              <a:xfrm>
                <a:off x="2114442" y="5864376"/>
                <a:ext cx="2315378" cy="22002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36000" tIns="36000" rIns="36000" bIns="36000" rtlCol="0">
                <a:spAutoFit/>
              </a:bodyPr>
              <a:lstStyle/>
              <a:p>
                <a:pPr marL="19541">
                  <a:lnSpc>
                    <a:spcPts val="1093"/>
                  </a:lnSpc>
                  <a:defRPr/>
                </a:pP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  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2,1 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млрд рублей</a:t>
                </a:r>
                <a:endParaRPr sz="750" b="1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58" name="object 13"/>
              <p:cNvSpPr txBox="1"/>
              <p:nvPr/>
            </p:nvSpPr>
            <p:spPr bwMode="auto">
              <a:xfrm>
                <a:off x="5232650" y="5870400"/>
                <a:ext cx="1321979" cy="200024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36000" tIns="36000" rIns="36000" bIns="36000" rtlCol="0">
                <a:spAutoFit/>
              </a:bodyPr>
              <a:lstStyle/>
              <a:p>
                <a:pPr marL="19541">
                  <a:lnSpc>
                    <a:spcPts val="1093"/>
                  </a:lnSpc>
                  <a:defRPr/>
                </a:pPr>
                <a:r>
                  <a:rPr lang="ru-RU" sz="750" b="1" spc="-134">
                    <a:solidFill>
                      <a:schemeClr val="bg1"/>
                    </a:solidFill>
                    <a:latin typeface="Arial"/>
                    <a:cs typeface="Arial"/>
                  </a:rPr>
                  <a:t>   </a:t>
                </a:r>
                <a:r>
                  <a:rPr lang="ru-RU" sz="750" b="1" spc="-10">
                    <a:solidFill>
                      <a:schemeClr val="bg1"/>
                    </a:solidFill>
                    <a:latin typeface="Arial"/>
                    <a:cs typeface="Arial"/>
                  </a:rPr>
                  <a:t>235 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чел</a:t>
                </a:r>
                <a:r>
                  <a:rPr sz="750" b="1">
                    <a:solidFill>
                      <a:schemeClr val="bg1"/>
                    </a:solidFill>
                    <a:latin typeface="Arial"/>
                    <a:cs typeface="Arial"/>
                  </a:rPr>
                  <a:t>.</a:t>
                </a:r>
                <a:endParaRPr sz="750" b="1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60" name="Freeform 111"/>
              <p:cNvSpPr>
                <a:spLocks noChangeArrowheads="1"/>
              </p:cNvSpPr>
              <p:nvPr/>
            </p:nvSpPr>
            <p:spPr bwMode="auto">
              <a:xfrm>
                <a:off x="1645223" y="5876153"/>
                <a:ext cx="175768" cy="213041"/>
              </a:xfrm>
              <a:custGeom>
                <a:avLst/>
                <a:gdLst>
                  <a:gd name="T0" fmla="*/ 156272 w 355"/>
                  <a:gd name="T1" fmla="*/ 127033 h 435"/>
                  <a:gd name="T2" fmla="*/ 156272 w 355"/>
                  <a:gd name="T3" fmla="*/ 127033 h 435"/>
                  <a:gd name="T4" fmla="*/ 80394 w 355"/>
                  <a:gd name="T5" fmla="*/ 154863 h 435"/>
                  <a:gd name="T6" fmla="*/ 4065 w 355"/>
                  <a:gd name="T7" fmla="*/ 127033 h 435"/>
                  <a:gd name="T8" fmla="*/ 0 w 355"/>
                  <a:gd name="T9" fmla="*/ 127033 h 435"/>
                  <a:gd name="T10" fmla="*/ 0 w 355"/>
                  <a:gd name="T11" fmla="*/ 150823 h 435"/>
                  <a:gd name="T12" fmla="*/ 80394 w 355"/>
                  <a:gd name="T13" fmla="*/ 194813 h 435"/>
                  <a:gd name="T14" fmla="*/ 159885 w 355"/>
                  <a:gd name="T15" fmla="*/ 150823 h 435"/>
                  <a:gd name="T16" fmla="*/ 159885 w 355"/>
                  <a:gd name="T17" fmla="*/ 127033 h 435"/>
                  <a:gd name="T18" fmla="*/ 156272 w 355"/>
                  <a:gd name="T19" fmla="*/ 127033 h 435"/>
                  <a:gd name="T20" fmla="*/ 156272 w 355"/>
                  <a:gd name="T21" fmla="*/ 71821 h 435"/>
                  <a:gd name="T22" fmla="*/ 156272 w 355"/>
                  <a:gd name="T23" fmla="*/ 71821 h 435"/>
                  <a:gd name="T24" fmla="*/ 80394 w 355"/>
                  <a:gd name="T25" fmla="*/ 95611 h 435"/>
                  <a:gd name="T26" fmla="*/ 4065 w 355"/>
                  <a:gd name="T27" fmla="*/ 71821 h 435"/>
                  <a:gd name="T28" fmla="*/ 0 w 355"/>
                  <a:gd name="T29" fmla="*/ 71821 h 435"/>
                  <a:gd name="T30" fmla="*/ 0 w 355"/>
                  <a:gd name="T31" fmla="*/ 99651 h 435"/>
                  <a:gd name="T32" fmla="*/ 80394 w 355"/>
                  <a:gd name="T33" fmla="*/ 131072 h 435"/>
                  <a:gd name="T34" fmla="*/ 159885 w 355"/>
                  <a:gd name="T35" fmla="*/ 99651 h 435"/>
                  <a:gd name="T36" fmla="*/ 159885 w 355"/>
                  <a:gd name="T37" fmla="*/ 71821 h 435"/>
                  <a:gd name="T38" fmla="*/ 156272 w 355"/>
                  <a:gd name="T39" fmla="*/ 71821 h 435"/>
                  <a:gd name="T40" fmla="*/ 80394 w 355"/>
                  <a:gd name="T41" fmla="*/ 0 h 435"/>
                  <a:gd name="T42" fmla="*/ 80394 w 355"/>
                  <a:gd name="T43" fmla="*/ 0 h 435"/>
                  <a:gd name="T44" fmla="*/ 0 w 355"/>
                  <a:gd name="T45" fmla="*/ 27830 h 435"/>
                  <a:gd name="T46" fmla="*/ 0 w 355"/>
                  <a:gd name="T47" fmla="*/ 43541 h 435"/>
                  <a:gd name="T48" fmla="*/ 80394 w 355"/>
                  <a:gd name="T49" fmla="*/ 71821 h 435"/>
                  <a:gd name="T50" fmla="*/ 159885 w 355"/>
                  <a:gd name="T51" fmla="*/ 43541 h 435"/>
                  <a:gd name="T52" fmla="*/ 159885 w 355"/>
                  <a:gd name="T53" fmla="*/ 27830 h 435"/>
                  <a:gd name="T54" fmla="*/ 80394 w 355"/>
                  <a:gd name="T55" fmla="*/ 0 h 43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55" h="435" fill="norm" stroke="1" extrusionOk="0">
                    <a:moveTo>
                      <a:pt x="346" y="283"/>
                    </a:moveTo>
                    <a:lnTo>
                      <a:pt x="346" y="283"/>
                    </a:lnTo>
                    <a:cubicBezTo>
                      <a:pt x="328" y="319"/>
                      <a:pt x="257" y="345"/>
                      <a:pt x="178" y="345"/>
                    </a:cubicBezTo>
                    <a:cubicBezTo>
                      <a:pt x="97" y="345"/>
                      <a:pt x="36" y="319"/>
                      <a:pt x="9" y="283"/>
                    </a:cubicBezTo>
                    <a:cubicBezTo>
                      <a:pt x="9" y="275"/>
                      <a:pt x="0" y="283"/>
                      <a:pt x="0" y="283"/>
                    </a:cubicBezTo>
                    <a:cubicBezTo>
                      <a:pt x="0" y="292"/>
                      <a:pt x="0" y="336"/>
                      <a:pt x="0" y="336"/>
                    </a:cubicBezTo>
                    <a:cubicBezTo>
                      <a:pt x="0" y="381"/>
                      <a:pt x="80" y="434"/>
                      <a:pt x="178" y="434"/>
                    </a:cubicBezTo>
                    <a:cubicBezTo>
                      <a:pt x="275" y="434"/>
                      <a:pt x="354" y="381"/>
                      <a:pt x="354" y="336"/>
                    </a:cubicBezTo>
                    <a:cubicBezTo>
                      <a:pt x="354" y="336"/>
                      <a:pt x="354" y="292"/>
                      <a:pt x="354" y="283"/>
                    </a:cubicBezTo>
                    <a:cubicBezTo>
                      <a:pt x="354" y="283"/>
                      <a:pt x="346" y="275"/>
                      <a:pt x="346" y="283"/>
                    </a:cubicBezTo>
                    <a:close/>
                    <a:moveTo>
                      <a:pt x="346" y="160"/>
                    </a:moveTo>
                    <a:lnTo>
                      <a:pt x="346" y="160"/>
                    </a:lnTo>
                    <a:cubicBezTo>
                      <a:pt x="328" y="186"/>
                      <a:pt x="257" y="213"/>
                      <a:pt x="178" y="213"/>
                    </a:cubicBezTo>
                    <a:cubicBezTo>
                      <a:pt x="97" y="213"/>
                      <a:pt x="36" y="186"/>
                      <a:pt x="9" y="160"/>
                    </a:cubicBezTo>
                    <a:cubicBezTo>
                      <a:pt x="9" y="151"/>
                      <a:pt x="0" y="160"/>
                      <a:pt x="0" y="160"/>
                    </a:cubicBezTo>
                    <a:lnTo>
                      <a:pt x="0" y="222"/>
                    </a:lnTo>
                    <a:cubicBezTo>
                      <a:pt x="0" y="257"/>
                      <a:pt x="80" y="292"/>
                      <a:pt x="178" y="292"/>
                    </a:cubicBezTo>
                    <a:cubicBezTo>
                      <a:pt x="275" y="292"/>
                      <a:pt x="354" y="257"/>
                      <a:pt x="354" y="222"/>
                    </a:cubicBezTo>
                    <a:lnTo>
                      <a:pt x="354" y="160"/>
                    </a:lnTo>
                    <a:cubicBezTo>
                      <a:pt x="354" y="160"/>
                      <a:pt x="346" y="151"/>
                      <a:pt x="346" y="160"/>
                    </a:cubicBezTo>
                    <a:close/>
                    <a:moveTo>
                      <a:pt x="178" y="0"/>
                    </a:moveTo>
                    <a:lnTo>
                      <a:pt x="178" y="0"/>
                    </a:lnTo>
                    <a:cubicBezTo>
                      <a:pt x="80" y="0"/>
                      <a:pt x="0" y="26"/>
                      <a:pt x="0" y="62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133"/>
                      <a:pt x="80" y="160"/>
                      <a:pt x="178" y="160"/>
                    </a:cubicBezTo>
                    <a:cubicBezTo>
                      <a:pt x="275" y="160"/>
                      <a:pt x="354" y="133"/>
                      <a:pt x="354" y="97"/>
                    </a:cubicBezTo>
                    <a:cubicBezTo>
                      <a:pt x="354" y="62"/>
                      <a:pt x="354" y="62"/>
                      <a:pt x="354" y="62"/>
                    </a:cubicBezTo>
                    <a:cubicBezTo>
                      <a:pt x="354" y="26"/>
                      <a:pt x="275" y="0"/>
                      <a:pt x="178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lIns="21984" tIns="10992" rIns="21984" bIns="10992" anchor="ctr"/>
              <a:lstStyle/>
              <a:p>
                <a:pPr>
                  <a:defRPr/>
                </a:pPr>
                <a:endParaRPr lang="en-US" sz="1150">
                  <a:latin typeface="Arial"/>
                  <a:cs typeface="Arial"/>
                </a:endParaRPr>
              </a:p>
            </p:txBody>
          </p:sp>
          <p:sp>
            <p:nvSpPr>
              <p:cNvPr id="161" name="Freeform 46"/>
              <p:cNvSpPr>
                <a:spLocks noChangeArrowheads="1"/>
              </p:cNvSpPr>
              <p:nvPr/>
            </p:nvSpPr>
            <p:spPr bwMode="auto">
              <a:xfrm>
                <a:off x="4758529" y="5836915"/>
                <a:ext cx="227977" cy="216506"/>
              </a:xfrm>
              <a:custGeom>
                <a:avLst/>
                <a:gdLst>
                  <a:gd name="T0" fmla="*/ 163754 w 461"/>
                  <a:gd name="T1" fmla="*/ 150508 h 443"/>
                  <a:gd name="T2" fmla="*/ 163754 w 461"/>
                  <a:gd name="T3" fmla="*/ 150508 h 443"/>
                  <a:gd name="T4" fmla="*/ 128116 w 461"/>
                  <a:gd name="T5" fmla="*/ 111089 h 443"/>
                  <a:gd name="T6" fmla="*/ 139845 w 461"/>
                  <a:gd name="T7" fmla="*/ 87349 h 443"/>
                  <a:gd name="T8" fmla="*/ 147965 w 461"/>
                  <a:gd name="T9" fmla="*/ 67639 h 443"/>
                  <a:gd name="T10" fmla="*/ 143905 w 461"/>
                  <a:gd name="T11" fmla="*/ 59128 h 443"/>
                  <a:gd name="T12" fmla="*/ 147965 w 461"/>
                  <a:gd name="T13" fmla="*/ 39419 h 443"/>
                  <a:gd name="T14" fmla="*/ 103756 w 461"/>
                  <a:gd name="T15" fmla="*/ 0 h 443"/>
                  <a:gd name="T16" fmla="*/ 59547 w 461"/>
                  <a:gd name="T17" fmla="*/ 39419 h 443"/>
                  <a:gd name="T18" fmla="*/ 63607 w 461"/>
                  <a:gd name="T19" fmla="*/ 59128 h 443"/>
                  <a:gd name="T20" fmla="*/ 59547 w 461"/>
                  <a:gd name="T21" fmla="*/ 67639 h 443"/>
                  <a:gd name="T22" fmla="*/ 67667 w 461"/>
                  <a:gd name="T23" fmla="*/ 87349 h 443"/>
                  <a:gd name="T24" fmla="*/ 79847 w 461"/>
                  <a:gd name="T25" fmla="*/ 111089 h 443"/>
                  <a:gd name="T26" fmla="*/ 43758 w 461"/>
                  <a:gd name="T27" fmla="*/ 150508 h 443"/>
                  <a:gd name="T28" fmla="*/ 0 w 461"/>
                  <a:gd name="T29" fmla="*/ 178281 h 443"/>
                  <a:gd name="T30" fmla="*/ 0 w 461"/>
                  <a:gd name="T31" fmla="*/ 197990 h 443"/>
                  <a:gd name="T32" fmla="*/ 103756 w 461"/>
                  <a:gd name="T33" fmla="*/ 197990 h 443"/>
                  <a:gd name="T34" fmla="*/ 207512 w 461"/>
                  <a:gd name="T35" fmla="*/ 197990 h 443"/>
                  <a:gd name="T36" fmla="*/ 207512 w 461"/>
                  <a:gd name="T37" fmla="*/ 178281 h 443"/>
                  <a:gd name="T38" fmla="*/ 163754 w 461"/>
                  <a:gd name="T39" fmla="*/ 150508 h 44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61" h="443" fill="norm" stroke="1" extrusionOk="0">
                    <a:moveTo>
                      <a:pt x="363" y="336"/>
                    </a:moveTo>
                    <a:lnTo>
                      <a:pt x="363" y="336"/>
                    </a:lnTo>
                    <a:cubicBezTo>
                      <a:pt x="301" y="310"/>
                      <a:pt x="284" y="292"/>
                      <a:pt x="284" y="248"/>
                    </a:cubicBezTo>
                    <a:cubicBezTo>
                      <a:pt x="284" y="230"/>
                      <a:pt x="301" y="239"/>
                      <a:pt x="310" y="195"/>
                    </a:cubicBezTo>
                    <a:cubicBezTo>
                      <a:pt x="310" y="176"/>
                      <a:pt x="328" y="195"/>
                      <a:pt x="328" y="151"/>
                    </a:cubicBezTo>
                    <a:cubicBezTo>
                      <a:pt x="328" y="132"/>
                      <a:pt x="319" y="132"/>
                      <a:pt x="319" y="132"/>
                    </a:cubicBezTo>
                    <a:cubicBezTo>
                      <a:pt x="319" y="132"/>
                      <a:pt x="328" y="106"/>
                      <a:pt x="328" y="88"/>
                    </a:cubicBezTo>
                    <a:cubicBezTo>
                      <a:pt x="328" y="61"/>
                      <a:pt x="319" y="0"/>
                      <a:pt x="230" y="0"/>
                    </a:cubicBezTo>
                    <a:cubicBezTo>
                      <a:pt x="141" y="0"/>
                      <a:pt x="132" y="61"/>
                      <a:pt x="132" y="88"/>
                    </a:cubicBezTo>
                    <a:cubicBezTo>
                      <a:pt x="132" y="106"/>
                      <a:pt x="141" y="132"/>
                      <a:pt x="141" y="132"/>
                    </a:cubicBezTo>
                    <a:cubicBezTo>
                      <a:pt x="141" y="132"/>
                      <a:pt x="132" y="132"/>
                      <a:pt x="132" y="151"/>
                    </a:cubicBezTo>
                    <a:cubicBezTo>
                      <a:pt x="132" y="195"/>
                      <a:pt x="150" y="176"/>
                      <a:pt x="150" y="195"/>
                    </a:cubicBezTo>
                    <a:cubicBezTo>
                      <a:pt x="159" y="239"/>
                      <a:pt x="177" y="230"/>
                      <a:pt x="177" y="248"/>
                    </a:cubicBezTo>
                    <a:cubicBezTo>
                      <a:pt x="177" y="292"/>
                      <a:pt x="159" y="310"/>
                      <a:pt x="97" y="336"/>
                    </a:cubicBezTo>
                    <a:cubicBezTo>
                      <a:pt x="35" y="354"/>
                      <a:pt x="0" y="380"/>
                      <a:pt x="0" y="398"/>
                    </a:cubicBezTo>
                    <a:cubicBezTo>
                      <a:pt x="0" y="407"/>
                      <a:pt x="0" y="442"/>
                      <a:pt x="0" y="442"/>
                    </a:cubicBezTo>
                    <a:cubicBezTo>
                      <a:pt x="230" y="442"/>
                      <a:pt x="230" y="442"/>
                      <a:pt x="230" y="442"/>
                    </a:cubicBezTo>
                    <a:cubicBezTo>
                      <a:pt x="460" y="442"/>
                      <a:pt x="460" y="442"/>
                      <a:pt x="460" y="442"/>
                    </a:cubicBezTo>
                    <a:cubicBezTo>
                      <a:pt x="460" y="442"/>
                      <a:pt x="460" y="407"/>
                      <a:pt x="460" y="398"/>
                    </a:cubicBezTo>
                    <a:cubicBezTo>
                      <a:pt x="460" y="380"/>
                      <a:pt x="425" y="354"/>
                      <a:pt x="363" y="336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lIns="21984" tIns="10992" rIns="21984" bIns="10992" anchor="ctr"/>
              <a:lstStyle/>
              <a:p>
                <a:pPr>
                  <a:defRPr/>
                </a:pPr>
                <a:endParaRPr lang="en-US" sz="1150">
                  <a:latin typeface="Arial"/>
                  <a:cs typeface="Arial"/>
                </a:endParaRPr>
              </a:p>
            </p:txBody>
          </p:sp>
        </p:grpSp>
        <p:sp>
          <p:nvSpPr>
            <p:cNvPr id="154" name="Прямоугольник 153"/>
            <p:cNvSpPr/>
            <p:nvPr/>
          </p:nvSpPr>
          <p:spPr bwMode="auto">
            <a:xfrm>
              <a:off x="1545580" y="5038241"/>
              <a:ext cx="5328328" cy="52806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marL="8142" marR="3257">
                <a:spcBef>
                  <a:spcPts val="67"/>
                </a:spcBef>
                <a:defRPr/>
              </a:pPr>
              <a:r>
                <a:rPr lang="ru-RU" sz="800" i="1">
                  <a:latin typeface="Arial"/>
                  <a:cs typeface="Arial"/>
                </a:rPr>
                <a:t>Лицензированное предприятие по эксплуатации и разработки Иретского и Северного месторождений</a:t>
              </a:r>
              <a:endParaRPr/>
            </a:p>
          </p:txBody>
        </p:sp>
      </p:grpSp>
      <p:sp>
        <p:nvSpPr>
          <p:cNvPr id="163" name="Прямоугольник 162"/>
          <p:cNvSpPr/>
          <p:nvPr/>
        </p:nvSpPr>
        <p:spPr bwMode="auto">
          <a:xfrm>
            <a:off x="5312298" y="1427724"/>
            <a:ext cx="4397032" cy="223248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5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173" name="Группа 172"/>
          <p:cNvGrpSpPr/>
          <p:nvPr/>
        </p:nvGrpSpPr>
        <p:grpSpPr bwMode="auto">
          <a:xfrm>
            <a:off x="5309470" y="1758084"/>
            <a:ext cx="4399860" cy="858790"/>
            <a:chOff x="623399" y="2846831"/>
            <a:chExt cx="6858399" cy="1339502"/>
          </a:xfrm>
        </p:grpSpPr>
        <p:sp>
          <p:nvSpPr>
            <p:cNvPr id="175" name="Прямоугольник 174"/>
            <p:cNvSpPr/>
            <p:nvPr/>
          </p:nvSpPr>
          <p:spPr bwMode="auto">
            <a:xfrm>
              <a:off x="623399" y="2846831"/>
              <a:ext cx="6858399" cy="1339502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50">
                <a:latin typeface="Arial"/>
                <a:cs typeface="Arial"/>
              </a:endParaRPr>
            </a:p>
          </p:txBody>
        </p:sp>
        <p:sp>
          <p:nvSpPr>
            <p:cNvPr id="176" name="TextBox 175"/>
            <p:cNvSpPr txBox="1"/>
            <p:nvPr/>
          </p:nvSpPr>
          <p:spPr bwMode="auto">
            <a:xfrm>
              <a:off x="1553943" y="2916231"/>
              <a:ext cx="5056347" cy="35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631845">
                <a:spcBef>
                  <a:spcPts val="638"/>
                </a:spcBef>
                <a:defRPr/>
              </a:pPr>
              <a:r>
                <a:rPr lang="ru-RU" sz="900" b="1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/ ФИЛИАЛ ООО «ПЕНОПЛЭКС СПБ»</a:t>
              </a:r>
              <a:endParaRPr/>
            </a:p>
          </p:txBody>
        </p:sp>
        <p:grpSp>
          <p:nvGrpSpPr>
            <p:cNvPr id="177" name="Группа 176"/>
            <p:cNvGrpSpPr/>
            <p:nvPr/>
          </p:nvGrpSpPr>
          <p:grpSpPr bwMode="auto">
            <a:xfrm>
              <a:off x="1659948" y="3851955"/>
              <a:ext cx="4997692" cy="233271"/>
              <a:chOff x="1668313" y="3701391"/>
              <a:chExt cx="4997692" cy="233271"/>
            </a:xfrm>
          </p:grpSpPr>
          <p:sp>
            <p:nvSpPr>
              <p:cNvPr id="180" name="object 12"/>
              <p:cNvSpPr txBox="1"/>
              <p:nvPr/>
            </p:nvSpPr>
            <p:spPr bwMode="auto">
              <a:xfrm>
                <a:off x="2122692" y="3714637"/>
                <a:ext cx="2315378" cy="22002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vert="horz" wrap="square" lIns="36000" tIns="36000" rIns="36000" bIns="36000" rtlCol="0">
                <a:spAutoFit/>
              </a:bodyPr>
              <a:lstStyle/>
              <a:p>
                <a:pPr marL="19541">
                  <a:lnSpc>
                    <a:spcPts val="1093"/>
                  </a:lnSpc>
                  <a:defRPr/>
                </a:pP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   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286,7 млн 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рублей</a:t>
                </a:r>
                <a:endParaRPr sz="750" b="1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81" name="object 13"/>
              <p:cNvSpPr txBox="1"/>
              <p:nvPr/>
            </p:nvSpPr>
            <p:spPr bwMode="auto">
              <a:xfrm>
                <a:off x="5344026" y="3701391"/>
                <a:ext cx="1321980" cy="220025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vert="horz" wrap="square" lIns="36000" tIns="36000" rIns="36000" bIns="36000" rtlCol="0">
                <a:spAutoFit/>
              </a:bodyPr>
              <a:lstStyle/>
              <a:p>
                <a:pPr marL="19541">
                  <a:lnSpc>
                    <a:spcPts val="1093"/>
                  </a:lnSpc>
                  <a:defRPr/>
                </a:pPr>
                <a:r>
                  <a:rPr lang="ru-RU" sz="750" b="1" spc="-134">
                    <a:solidFill>
                      <a:schemeClr val="bg1"/>
                    </a:solidFill>
                    <a:latin typeface="Arial"/>
                    <a:cs typeface="Arial"/>
                  </a:rPr>
                  <a:t>   </a:t>
                </a:r>
                <a:r>
                  <a:rPr lang="ru-RU" sz="750" b="1" spc="-10">
                    <a:solidFill>
                      <a:schemeClr val="bg1"/>
                    </a:solidFill>
                    <a:latin typeface="Arial"/>
                    <a:cs typeface="Arial"/>
                  </a:rPr>
                  <a:t>4</a:t>
                </a:r>
                <a:r>
                  <a:rPr lang="ru-RU" sz="750" b="1" spc="-10">
                    <a:solidFill>
                      <a:schemeClr val="bg1"/>
                    </a:solidFill>
                    <a:latin typeface="Arial"/>
                    <a:cs typeface="Arial"/>
                  </a:rPr>
                  <a:t>7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 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чел.</a:t>
                </a:r>
                <a:endParaRPr/>
              </a:p>
            </p:txBody>
          </p:sp>
          <p:sp>
            <p:nvSpPr>
              <p:cNvPr id="182" name="Freeform 111"/>
              <p:cNvSpPr>
                <a:spLocks noChangeArrowheads="1"/>
              </p:cNvSpPr>
              <p:nvPr/>
            </p:nvSpPr>
            <p:spPr bwMode="auto">
              <a:xfrm>
                <a:off x="1668313" y="3721151"/>
                <a:ext cx="175768" cy="211237"/>
              </a:xfrm>
              <a:custGeom>
                <a:avLst/>
                <a:gdLst>
                  <a:gd name="T0" fmla="*/ 156272 w 355"/>
                  <a:gd name="T1" fmla="*/ 127033 h 435"/>
                  <a:gd name="T2" fmla="*/ 156272 w 355"/>
                  <a:gd name="T3" fmla="*/ 127033 h 435"/>
                  <a:gd name="T4" fmla="*/ 80394 w 355"/>
                  <a:gd name="T5" fmla="*/ 154863 h 435"/>
                  <a:gd name="T6" fmla="*/ 4065 w 355"/>
                  <a:gd name="T7" fmla="*/ 127033 h 435"/>
                  <a:gd name="T8" fmla="*/ 0 w 355"/>
                  <a:gd name="T9" fmla="*/ 127033 h 435"/>
                  <a:gd name="T10" fmla="*/ 0 w 355"/>
                  <a:gd name="T11" fmla="*/ 150823 h 435"/>
                  <a:gd name="T12" fmla="*/ 80394 w 355"/>
                  <a:gd name="T13" fmla="*/ 194813 h 435"/>
                  <a:gd name="T14" fmla="*/ 159885 w 355"/>
                  <a:gd name="T15" fmla="*/ 150823 h 435"/>
                  <a:gd name="T16" fmla="*/ 159885 w 355"/>
                  <a:gd name="T17" fmla="*/ 127033 h 435"/>
                  <a:gd name="T18" fmla="*/ 156272 w 355"/>
                  <a:gd name="T19" fmla="*/ 127033 h 435"/>
                  <a:gd name="T20" fmla="*/ 156272 w 355"/>
                  <a:gd name="T21" fmla="*/ 71821 h 435"/>
                  <a:gd name="T22" fmla="*/ 156272 w 355"/>
                  <a:gd name="T23" fmla="*/ 71821 h 435"/>
                  <a:gd name="T24" fmla="*/ 80394 w 355"/>
                  <a:gd name="T25" fmla="*/ 95611 h 435"/>
                  <a:gd name="T26" fmla="*/ 4065 w 355"/>
                  <a:gd name="T27" fmla="*/ 71821 h 435"/>
                  <a:gd name="T28" fmla="*/ 0 w 355"/>
                  <a:gd name="T29" fmla="*/ 71821 h 435"/>
                  <a:gd name="T30" fmla="*/ 0 w 355"/>
                  <a:gd name="T31" fmla="*/ 99651 h 435"/>
                  <a:gd name="T32" fmla="*/ 80394 w 355"/>
                  <a:gd name="T33" fmla="*/ 131072 h 435"/>
                  <a:gd name="T34" fmla="*/ 159885 w 355"/>
                  <a:gd name="T35" fmla="*/ 99651 h 435"/>
                  <a:gd name="T36" fmla="*/ 159885 w 355"/>
                  <a:gd name="T37" fmla="*/ 71821 h 435"/>
                  <a:gd name="T38" fmla="*/ 156272 w 355"/>
                  <a:gd name="T39" fmla="*/ 71821 h 435"/>
                  <a:gd name="T40" fmla="*/ 80394 w 355"/>
                  <a:gd name="T41" fmla="*/ 0 h 435"/>
                  <a:gd name="T42" fmla="*/ 80394 w 355"/>
                  <a:gd name="T43" fmla="*/ 0 h 435"/>
                  <a:gd name="T44" fmla="*/ 0 w 355"/>
                  <a:gd name="T45" fmla="*/ 27830 h 435"/>
                  <a:gd name="T46" fmla="*/ 0 w 355"/>
                  <a:gd name="T47" fmla="*/ 43541 h 435"/>
                  <a:gd name="T48" fmla="*/ 80394 w 355"/>
                  <a:gd name="T49" fmla="*/ 71821 h 435"/>
                  <a:gd name="T50" fmla="*/ 159885 w 355"/>
                  <a:gd name="T51" fmla="*/ 43541 h 435"/>
                  <a:gd name="T52" fmla="*/ 159885 w 355"/>
                  <a:gd name="T53" fmla="*/ 27830 h 435"/>
                  <a:gd name="T54" fmla="*/ 80394 w 355"/>
                  <a:gd name="T55" fmla="*/ 0 h 43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55" h="435" fill="norm" stroke="1" extrusionOk="0">
                    <a:moveTo>
                      <a:pt x="346" y="283"/>
                    </a:moveTo>
                    <a:lnTo>
                      <a:pt x="346" y="283"/>
                    </a:lnTo>
                    <a:cubicBezTo>
                      <a:pt x="328" y="319"/>
                      <a:pt x="257" y="345"/>
                      <a:pt x="178" y="345"/>
                    </a:cubicBezTo>
                    <a:cubicBezTo>
                      <a:pt x="97" y="345"/>
                      <a:pt x="36" y="319"/>
                      <a:pt x="9" y="283"/>
                    </a:cubicBezTo>
                    <a:cubicBezTo>
                      <a:pt x="9" y="275"/>
                      <a:pt x="0" y="283"/>
                      <a:pt x="0" y="283"/>
                    </a:cubicBezTo>
                    <a:cubicBezTo>
                      <a:pt x="0" y="292"/>
                      <a:pt x="0" y="336"/>
                      <a:pt x="0" y="336"/>
                    </a:cubicBezTo>
                    <a:cubicBezTo>
                      <a:pt x="0" y="381"/>
                      <a:pt x="80" y="434"/>
                      <a:pt x="178" y="434"/>
                    </a:cubicBezTo>
                    <a:cubicBezTo>
                      <a:pt x="275" y="434"/>
                      <a:pt x="354" y="381"/>
                      <a:pt x="354" y="336"/>
                    </a:cubicBezTo>
                    <a:cubicBezTo>
                      <a:pt x="354" y="336"/>
                      <a:pt x="354" y="292"/>
                      <a:pt x="354" y="283"/>
                    </a:cubicBezTo>
                    <a:cubicBezTo>
                      <a:pt x="354" y="283"/>
                      <a:pt x="346" y="275"/>
                      <a:pt x="346" y="283"/>
                    </a:cubicBezTo>
                    <a:close/>
                    <a:moveTo>
                      <a:pt x="346" y="160"/>
                    </a:moveTo>
                    <a:lnTo>
                      <a:pt x="346" y="160"/>
                    </a:lnTo>
                    <a:cubicBezTo>
                      <a:pt x="328" y="186"/>
                      <a:pt x="257" y="213"/>
                      <a:pt x="178" y="213"/>
                    </a:cubicBezTo>
                    <a:cubicBezTo>
                      <a:pt x="97" y="213"/>
                      <a:pt x="36" y="186"/>
                      <a:pt x="9" y="160"/>
                    </a:cubicBezTo>
                    <a:cubicBezTo>
                      <a:pt x="9" y="151"/>
                      <a:pt x="0" y="160"/>
                      <a:pt x="0" y="160"/>
                    </a:cubicBezTo>
                    <a:lnTo>
                      <a:pt x="0" y="222"/>
                    </a:lnTo>
                    <a:cubicBezTo>
                      <a:pt x="0" y="257"/>
                      <a:pt x="80" y="292"/>
                      <a:pt x="178" y="292"/>
                    </a:cubicBezTo>
                    <a:cubicBezTo>
                      <a:pt x="275" y="292"/>
                      <a:pt x="354" y="257"/>
                      <a:pt x="354" y="222"/>
                    </a:cubicBezTo>
                    <a:lnTo>
                      <a:pt x="354" y="160"/>
                    </a:lnTo>
                    <a:cubicBezTo>
                      <a:pt x="354" y="160"/>
                      <a:pt x="346" y="151"/>
                      <a:pt x="346" y="160"/>
                    </a:cubicBezTo>
                    <a:close/>
                    <a:moveTo>
                      <a:pt x="178" y="0"/>
                    </a:moveTo>
                    <a:lnTo>
                      <a:pt x="178" y="0"/>
                    </a:lnTo>
                    <a:cubicBezTo>
                      <a:pt x="80" y="0"/>
                      <a:pt x="0" y="26"/>
                      <a:pt x="0" y="62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133"/>
                      <a:pt x="80" y="160"/>
                      <a:pt x="178" y="160"/>
                    </a:cubicBezTo>
                    <a:cubicBezTo>
                      <a:pt x="275" y="160"/>
                      <a:pt x="354" y="133"/>
                      <a:pt x="354" y="97"/>
                    </a:cubicBezTo>
                    <a:cubicBezTo>
                      <a:pt x="354" y="62"/>
                      <a:pt x="354" y="62"/>
                      <a:pt x="354" y="62"/>
                    </a:cubicBezTo>
                    <a:cubicBezTo>
                      <a:pt x="354" y="26"/>
                      <a:pt x="275" y="0"/>
                      <a:pt x="178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lIns="21984" tIns="10992" rIns="21984" bIns="10992" anchor="ctr"/>
              <a:lstStyle/>
              <a:p>
                <a:pPr>
                  <a:defRPr/>
                </a:pPr>
                <a:endParaRPr lang="en-US" sz="1150">
                  <a:latin typeface="Arial"/>
                  <a:cs typeface="Arial"/>
                </a:endParaRPr>
              </a:p>
            </p:txBody>
          </p:sp>
          <p:sp>
            <p:nvSpPr>
              <p:cNvPr id="183" name="Freeform 46"/>
              <p:cNvSpPr>
                <a:spLocks noChangeArrowheads="1"/>
              </p:cNvSpPr>
              <p:nvPr/>
            </p:nvSpPr>
            <p:spPr bwMode="auto">
              <a:xfrm>
                <a:off x="4766784" y="3717074"/>
                <a:ext cx="227978" cy="214672"/>
              </a:xfrm>
              <a:custGeom>
                <a:avLst/>
                <a:gdLst>
                  <a:gd name="T0" fmla="*/ 163754 w 461"/>
                  <a:gd name="T1" fmla="*/ 150508 h 443"/>
                  <a:gd name="T2" fmla="*/ 163754 w 461"/>
                  <a:gd name="T3" fmla="*/ 150508 h 443"/>
                  <a:gd name="T4" fmla="*/ 128116 w 461"/>
                  <a:gd name="T5" fmla="*/ 111089 h 443"/>
                  <a:gd name="T6" fmla="*/ 139845 w 461"/>
                  <a:gd name="T7" fmla="*/ 87349 h 443"/>
                  <a:gd name="T8" fmla="*/ 147965 w 461"/>
                  <a:gd name="T9" fmla="*/ 67639 h 443"/>
                  <a:gd name="T10" fmla="*/ 143905 w 461"/>
                  <a:gd name="T11" fmla="*/ 59128 h 443"/>
                  <a:gd name="T12" fmla="*/ 147965 w 461"/>
                  <a:gd name="T13" fmla="*/ 39419 h 443"/>
                  <a:gd name="T14" fmla="*/ 103756 w 461"/>
                  <a:gd name="T15" fmla="*/ 0 h 443"/>
                  <a:gd name="T16" fmla="*/ 59547 w 461"/>
                  <a:gd name="T17" fmla="*/ 39419 h 443"/>
                  <a:gd name="T18" fmla="*/ 63607 w 461"/>
                  <a:gd name="T19" fmla="*/ 59128 h 443"/>
                  <a:gd name="T20" fmla="*/ 59547 w 461"/>
                  <a:gd name="T21" fmla="*/ 67639 h 443"/>
                  <a:gd name="T22" fmla="*/ 67667 w 461"/>
                  <a:gd name="T23" fmla="*/ 87349 h 443"/>
                  <a:gd name="T24" fmla="*/ 79847 w 461"/>
                  <a:gd name="T25" fmla="*/ 111089 h 443"/>
                  <a:gd name="T26" fmla="*/ 43758 w 461"/>
                  <a:gd name="T27" fmla="*/ 150508 h 443"/>
                  <a:gd name="T28" fmla="*/ 0 w 461"/>
                  <a:gd name="T29" fmla="*/ 178281 h 443"/>
                  <a:gd name="T30" fmla="*/ 0 w 461"/>
                  <a:gd name="T31" fmla="*/ 197990 h 443"/>
                  <a:gd name="T32" fmla="*/ 103756 w 461"/>
                  <a:gd name="T33" fmla="*/ 197990 h 443"/>
                  <a:gd name="T34" fmla="*/ 207512 w 461"/>
                  <a:gd name="T35" fmla="*/ 197990 h 443"/>
                  <a:gd name="T36" fmla="*/ 207512 w 461"/>
                  <a:gd name="T37" fmla="*/ 178281 h 443"/>
                  <a:gd name="T38" fmla="*/ 163754 w 461"/>
                  <a:gd name="T39" fmla="*/ 150508 h 44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61" h="443" fill="norm" stroke="1" extrusionOk="0">
                    <a:moveTo>
                      <a:pt x="363" y="336"/>
                    </a:moveTo>
                    <a:lnTo>
                      <a:pt x="363" y="336"/>
                    </a:lnTo>
                    <a:cubicBezTo>
                      <a:pt x="301" y="310"/>
                      <a:pt x="284" y="292"/>
                      <a:pt x="284" y="248"/>
                    </a:cubicBezTo>
                    <a:cubicBezTo>
                      <a:pt x="284" y="230"/>
                      <a:pt x="301" y="239"/>
                      <a:pt x="310" y="195"/>
                    </a:cubicBezTo>
                    <a:cubicBezTo>
                      <a:pt x="310" y="176"/>
                      <a:pt x="328" y="195"/>
                      <a:pt x="328" y="151"/>
                    </a:cubicBezTo>
                    <a:cubicBezTo>
                      <a:pt x="328" y="132"/>
                      <a:pt x="319" y="132"/>
                      <a:pt x="319" y="132"/>
                    </a:cubicBezTo>
                    <a:cubicBezTo>
                      <a:pt x="319" y="132"/>
                      <a:pt x="328" y="106"/>
                      <a:pt x="328" y="88"/>
                    </a:cubicBezTo>
                    <a:cubicBezTo>
                      <a:pt x="328" y="61"/>
                      <a:pt x="319" y="0"/>
                      <a:pt x="230" y="0"/>
                    </a:cubicBezTo>
                    <a:cubicBezTo>
                      <a:pt x="141" y="0"/>
                      <a:pt x="132" y="61"/>
                      <a:pt x="132" y="88"/>
                    </a:cubicBezTo>
                    <a:cubicBezTo>
                      <a:pt x="132" y="106"/>
                      <a:pt x="141" y="132"/>
                      <a:pt x="141" y="132"/>
                    </a:cubicBezTo>
                    <a:cubicBezTo>
                      <a:pt x="141" y="132"/>
                      <a:pt x="132" y="132"/>
                      <a:pt x="132" y="151"/>
                    </a:cubicBezTo>
                    <a:cubicBezTo>
                      <a:pt x="132" y="195"/>
                      <a:pt x="150" y="176"/>
                      <a:pt x="150" y="195"/>
                    </a:cubicBezTo>
                    <a:cubicBezTo>
                      <a:pt x="159" y="239"/>
                      <a:pt x="177" y="230"/>
                      <a:pt x="177" y="248"/>
                    </a:cubicBezTo>
                    <a:cubicBezTo>
                      <a:pt x="177" y="292"/>
                      <a:pt x="159" y="310"/>
                      <a:pt x="97" y="336"/>
                    </a:cubicBezTo>
                    <a:cubicBezTo>
                      <a:pt x="35" y="354"/>
                      <a:pt x="0" y="380"/>
                      <a:pt x="0" y="398"/>
                    </a:cubicBezTo>
                    <a:cubicBezTo>
                      <a:pt x="0" y="407"/>
                      <a:pt x="0" y="442"/>
                      <a:pt x="0" y="442"/>
                    </a:cubicBezTo>
                    <a:cubicBezTo>
                      <a:pt x="230" y="442"/>
                      <a:pt x="230" y="442"/>
                      <a:pt x="230" y="442"/>
                    </a:cubicBezTo>
                    <a:cubicBezTo>
                      <a:pt x="460" y="442"/>
                      <a:pt x="460" y="442"/>
                      <a:pt x="460" y="442"/>
                    </a:cubicBezTo>
                    <a:cubicBezTo>
                      <a:pt x="460" y="442"/>
                      <a:pt x="460" y="407"/>
                      <a:pt x="460" y="398"/>
                    </a:cubicBezTo>
                    <a:cubicBezTo>
                      <a:pt x="460" y="380"/>
                      <a:pt x="425" y="354"/>
                      <a:pt x="363" y="336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lIns="21984" tIns="10992" rIns="21984" bIns="10992" anchor="ctr"/>
              <a:lstStyle/>
              <a:p>
                <a:pPr>
                  <a:defRPr/>
                </a:pPr>
                <a:endParaRPr lang="en-US" sz="1150">
                  <a:latin typeface="Arial"/>
                  <a:cs typeface="Arial"/>
                </a:endParaRPr>
              </a:p>
            </p:txBody>
          </p:sp>
        </p:grpSp>
        <p:sp>
          <p:nvSpPr>
            <p:cNvPr id="178" name="Прямоугольник 177"/>
            <p:cNvSpPr/>
            <p:nvPr/>
          </p:nvSpPr>
          <p:spPr bwMode="auto">
            <a:xfrm>
              <a:off x="1553403" y="3380972"/>
              <a:ext cx="5453503" cy="52806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8142" marR="3257">
                <a:spcBef>
                  <a:spcPts val="67"/>
                </a:spcBef>
                <a:defRPr/>
              </a:pPr>
              <a:r>
                <a:rPr lang="ru-RU" sz="800" i="1">
                  <a:latin typeface="Arial"/>
                  <a:cs typeface="Arial"/>
                </a:rPr>
                <a:t>Предприятие, производящее теплоизоляцию </a:t>
              </a:r>
              <a:br>
                <a:rPr lang="ru-RU" sz="800" i="1">
                  <a:latin typeface="Arial"/>
                  <a:cs typeface="Arial"/>
                </a:rPr>
              </a:br>
              <a:r>
                <a:rPr lang="ru-RU" sz="800" i="1">
                  <a:latin typeface="Arial"/>
                  <a:cs typeface="Arial"/>
                </a:rPr>
                <a:t>из экструзионного пенополистирола</a:t>
              </a:r>
              <a:endParaRPr/>
            </a:p>
          </p:txBody>
        </p:sp>
      </p:grpSp>
      <p:grpSp>
        <p:nvGrpSpPr>
          <p:cNvPr id="185" name="Группа 184"/>
          <p:cNvGrpSpPr/>
          <p:nvPr/>
        </p:nvGrpSpPr>
        <p:grpSpPr bwMode="auto">
          <a:xfrm>
            <a:off x="5312298" y="2725607"/>
            <a:ext cx="4397032" cy="817024"/>
            <a:chOff x="615034" y="4672807"/>
            <a:chExt cx="6879816" cy="1274358"/>
          </a:xfrm>
        </p:grpSpPr>
        <p:sp>
          <p:nvSpPr>
            <p:cNvPr id="186" name="Прямоугольник 185"/>
            <p:cNvSpPr/>
            <p:nvPr/>
          </p:nvSpPr>
          <p:spPr bwMode="auto">
            <a:xfrm>
              <a:off x="615034" y="4672807"/>
              <a:ext cx="6879816" cy="1274358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50">
                <a:latin typeface="Arial"/>
                <a:cs typeface="Arial"/>
              </a:endParaRPr>
            </a:p>
          </p:txBody>
        </p:sp>
        <p:sp>
          <p:nvSpPr>
            <p:cNvPr id="188" name="TextBox 187"/>
            <p:cNvSpPr txBox="1"/>
            <p:nvPr/>
          </p:nvSpPr>
          <p:spPr bwMode="auto">
            <a:xfrm>
              <a:off x="1545580" y="4736180"/>
              <a:ext cx="5653728" cy="3595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631845">
                <a:spcBef>
                  <a:spcPts val="638"/>
                </a:spcBef>
                <a:defRPr/>
              </a:pPr>
              <a:r>
                <a:rPr lang="ru-RU" sz="900" b="1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/ ООО </a:t>
              </a:r>
              <a:r>
                <a:rPr lang="ru-RU" sz="900" b="1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«ПСК «ГРАНИТ»</a:t>
              </a:r>
              <a:endParaRPr lang="ru-RU"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endParaRPr>
            </a:p>
          </p:txBody>
        </p:sp>
        <p:cxnSp>
          <p:nvCxnSpPr>
            <p:cNvPr id="189" name="Прямая со стрелкой 188"/>
            <p:cNvCxnSpPr>
              <a:cxnSpLocks/>
            </p:cNvCxnSpPr>
            <p:nvPr/>
          </p:nvCxnSpPr>
          <p:spPr bwMode="auto">
            <a:xfrm>
              <a:off x="1156611" y="4892881"/>
              <a:ext cx="312360" cy="0"/>
            </a:xfrm>
            <a:prstGeom prst="straightConnector1">
              <a:avLst/>
            </a:prstGeom>
            <a:ln w="12700">
              <a:noFill/>
              <a:prstDash val="sysDot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0" name="Группа 189"/>
            <p:cNvGrpSpPr/>
            <p:nvPr/>
          </p:nvGrpSpPr>
          <p:grpSpPr bwMode="auto">
            <a:xfrm>
              <a:off x="1648267" y="5582867"/>
              <a:ext cx="5019321" cy="235814"/>
              <a:chOff x="1645223" y="5853380"/>
              <a:chExt cx="5019321" cy="235814"/>
            </a:xfrm>
          </p:grpSpPr>
          <p:sp>
            <p:nvSpPr>
              <p:cNvPr id="192" name="object 12"/>
              <p:cNvSpPr txBox="1"/>
              <p:nvPr/>
            </p:nvSpPr>
            <p:spPr bwMode="auto">
              <a:xfrm>
                <a:off x="2114442" y="5864376"/>
                <a:ext cx="2315378" cy="22002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36000" tIns="36000" rIns="36000" bIns="36000" rtlCol="0">
                <a:spAutoFit/>
              </a:bodyPr>
              <a:lstStyle/>
              <a:p>
                <a:pPr marL="19541">
                  <a:lnSpc>
                    <a:spcPts val="1093"/>
                  </a:lnSpc>
                  <a:defRPr/>
                </a:pP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  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869,9 млн 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рублей</a:t>
                </a:r>
                <a:endParaRPr sz="750" b="1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93" name="object 13"/>
              <p:cNvSpPr txBox="1"/>
              <p:nvPr/>
            </p:nvSpPr>
            <p:spPr bwMode="auto">
              <a:xfrm>
                <a:off x="5342566" y="5853380"/>
                <a:ext cx="1321979" cy="22002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36000" tIns="36000" rIns="36000" bIns="36000" rtlCol="0">
                <a:spAutoFit/>
              </a:bodyPr>
              <a:lstStyle/>
              <a:p>
                <a:pPr marL="19541">
                  <a:lnSpc>
                    <a:spcPts val="1093"/>
                  </a:lnSpc>
                  <a:defRPr/>
                </a:pPr>
                <a:r>
                  <a:rPr lang="ru-RU" sz="750" b="1" spc="-134">
                    <a:solidFill>
                      <a:schemeClr val="bg1"/>
                    </a:solidFill>
                    <a:latin typeface="Arial"/>
                    <a:cs typeface="Arial"/>
                  </a:rPr>
                  <a:t>   </a:t>
                </a:r>
                <a:r>
                  <a:rPr lang="ru-RU" sz="750" b="1" spc="-10">
                    <a:solidFill>
                      <a:schemeClr val="bg1"/>
                    </a:solidFill>
                    <a:latin typeface="Arial"/>
                    <a:cs typeface="Arial"/>
                  </a:rPr>
                  <a:t>86 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чел</a:t>
                </a:r>
                <a:r>
                  <a:rPr sz="750" b="1">
                    <a:solidFill>
                      <a:schemeClr val="bg1"/>
                    </a:solidFill>
                    <a:latin typeface="Arial"/>
                    <a:cs typeface="Arial"/>
                  </a:rPr>
                  <a:t>.</a:t>
                </a:r>
                <a:endParaRPr sz="750" b="1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94" name="Freeform 111"/>
              <p:cNvSpPr>
                <a:spLocks noChangeArrowheads="1"/>
              </p:cNvSpPr>
              <p:nvPr/>
            </p:nvSpPr>
            <p:spPr bwMode="auto">
              <a:xfrm>
                <a:off x="1645223" y="5876153"/>
                <a:ext cx="175768" cy="213041"/>
              </a:xfrm>
              <a:custGeom>
                <a:avLst/>
                <a:gdLst>
                  <a:gd name="T0" fmla="*/ 156272 w 355"/>
                  <a:gd name="T1" fmla="*/ 127033 h 435"/>
                  <a:gd name="T2" fmla="*/ 156272 w 355"/>
                  <a:gd name="T3" fmla="*/ 127033 h 435"/>
                  <a:gd name="T4" fmla="*/ 80394 w 355"/>
                  <a:gd name="T5" fmla="*/ 154863 h 435"/>
                  <a:gd name="T6" fmla="*/ 4065 w 355"/>
                  <a:gd name="T7" fmla="*/ 127033 h 435"/>
                  <a:gd name="T8" fmla="*/ 0 w 355"/>
                  <a:gd name="T9" fmla="*/ 127033 h 435"/>
                  <a:gd name="T10" fmla="*/ 0 w 355"/>
                  <a:gd name="T11" fmla="*/ 150823 h 435"/>
                  <a:gd name="T12" fmla="*/ 80394 w 355"/>
                  <a:gd name="T13" fmla="*/ 194813 h 435"/>
                  <a:gd name="T14" fmla="*/ 159885 w 355"/>
                  <a:gd name="T15" fmla="*/ 150823 h 435"/>
                  <a:gd name="T16" fmla="*/ 159885 w 355"/>
                  <a:gd name="T17" fmla="*/ 127033 h 435"/>
                  <a:gd name="T18" fmla="*/ 156272 w 355"/>
                  <a:gd name="T19" fmla="*/ 127033 h 435"/>
                  <a:gd name="T20" fmla="*/ 156272 w 355"/>
                  <a:gd name="T21" fmla="*/ 71821 h 435"/>
                  <a:gd name="T22" fmla="*/ 156272 w 355"/>
                  <a:gd name="T23" fmla="*/ 71821 h 435"/>
                  <a:gd name="T24" fmla="*/ 80394 w 355"/>
                  <a:gd name="T25" fmla="*/ 95611 h 435"/>
                  <a:gd name="T26" fmla="*/ 4065 w 355"/>
                  <a:gd name="T27" fmla="*/ 71821 h 435"/>
                  <a:gd name="T28" fmla="*/ 0 w 355"/>
                  <a:gd name="T29" fmla="*/ 71821 h 435"/>
                  <a:gd name="T30" fmla="*/ 0 w 355"/>
                  <a:gd name="T31" fmla="*/ 99651 h 435"/>
                  <a:gd name="T32" fmla="*/ 80394 w 355"/>
                  <a:gd name="T33" fmla="*/ 131072 h 435"/>
                  <a:gd name="T34" fmla="*/ 159885 w 355"/>
                  <a:gd name="T35" fmla="*/ 99651 h 435"/>
                  <a:gd name="T36" fmla="*/ 159885 w 355"/>
                  <a:gd name="T37" fmla="*/ 71821 h 435"/>
                  <a:gd name="T38" fmla="*/ 156272 w 355"/>
                  <a:gd name="T39" fmla="*/ 71821 h 435"/>
                  <a:gd name="T40" fmla="*/ 80394 w 355"/>
                  <a:gd name="T41" fmla="*/ 0 h 435"/>
                  <a:gd name="T42" fmla="*/ 80394 w 355"/>
                  <a:gd name="T43" fmla="*/ 0 h 435"/>
                  <a:gd name="T44" fmla="*/ 0 w 355"/>
                  <a:gd name="T45" fmla="*/ 27830 h 435"/>
                  <a:gd name="T46" fmla="*/ 0 w 355"/>
                  <a:gd name="T47" fmla="*/ 43541 h 435"/>
                  <a:gd name="T48" fmla="*/ 80394 w 355"/>
                  <a:gd name="T49" fmla="*/ 71821 h 435"/>
                  <a:gd name="T50" fmla="*/ 159885 w 355"/>
                  <a:gd name="T51" fmla="*/ 43541 h 435"/>
                  <a:gd name="T52" fmla="*/ 159885 w 355"/>
                  <a:gd name="T53" fmla="*/ 27830 h 435"/>
                  <a:gd name="T54" fmla="*/ 80394 w 355"/>
                  <a:gd name="T55" fmla="*/ 0 h 43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55" h="435" fill="norm" stroke="1" extrusionOk="0">
                    <a:moveTo>
                      <a:pt x="346" y="283"/>
                    </a:moveTo>
                    <a:lnTo>
                      <a:pt x="346" y="283"/>
                    </a:lnTo>
                    <a:cubicBezTo>
                      <a:pt x="328" y="319"/>
                      <a:pt x="257" y="345"/>
                      <a:pt x="178" y="345"/>
                    </a:cubicBezTo>
                    <a:cubicBezTo>
                      <a:pt x="97" y="345"/>
                      <a:pt x="36" y="319"/>
                      <a:pt x="9" y="283"/>
                    </a:cubicBezTo>
                    <a:cubicBezTo>
                      <a:pt x="9" y="275"/>
                      <a:pt x="0" y="283"/>
                      <a:pt x="0" y="283"/>
                    </a:cubicBezTo>
                    <a:cubicBezTo>
                      <a:pt x="0" y="292"/>
                      <a:pt x="0" y="336"/>
                      <a:pt x="0" y="336"/>
                    </a:cubicBezTo>
                    <a:cubicBezTo>
                      <a:pt x="0" y="381"/>
                      <a:pt x="80" y="434"/>
                      <a:pt x="178" y="434"/>
                    </a:cubicBezTo>
                    <a:cubicBezTo>
                      <a:pt x="275" y="434"/>
                      <a:pt x="354" y="381"/>
                      <a:pt x="354" y="336"/>
                    </a:cubicBezTo>
                    <a:cubicBezTo>
                      <a:pt x="354" y="336"/>
                      <a:pt x="354" y="292"/>
                      <a:pt x="354" y="283"/>
                    </a:cubicBezTo>
                    <a:cubicBezTo>
                      <a:pt x="354" y="283"/>
                      <a:pt x="346" y="275"/>
                      <a:pt x="346" y="283"/>
                    </a:cubicBezTo>
                    <a:close/>
                    <a:moveTo>
                      <a:pt x="346" y="160"/>
                    </a:moveTo>
                    <a:lnTo>
                      <a:pt x="346" y="160"/>
                    </a:lnTo>
                    <a:cubicBezTo>
                      <a:pt x="328" y="186"/>
                      <a:pt x="257" y="213"/>
                      <a:pt x="178" y="213"/>
                    </a:cubicBezTo>
                    <a:cubicBezTo>
                      <a:pt x="97" y="213"/>
                      <a:pt x="36" y="186"/>
                      <a:pt x="9" y="160"/>
                    </a:cubicBezTo>
                    <a:cubicBezTo>
                      <a:pt x="9" y="151"/>
                      <a:pt x="0" y="160"/>
                      <a:pt x="0" y="160"/>
                    </a:cubicBezTo>
                    <a:lnTo>
                      <a:pt x="0" y="222"/>
                    </a:lnTo>
                    <a:cubicBezTo>
                      <a:pt x="0" y="257"/>
                      <a:pt x="80" y="292"/>
                      <a:pt x="178" y="292"/>
                    </a:cubicBezTo>
                    <a:cubicBezTo>
                      <a:pt x="275" y="292"/>
                      <a:pt x="354" y="257"/>
                      <a:pt x="354" y="222"/>
                    </a:cubicBezTo>
                    <a:lnTo>
                      <a:pt x="354" y="160"/>
                    </a:lnTo>
                    <a:cubicBezTo>
                      <a:pt x="354" y="160"/>
                      <a:pt x="346" y="151"/>
                      <a:pt x="346" y="160"/>
                    </a:cubicBezTo>
                    <a:close/>
                    <a:moveTo>
                      <a:pt x="178" y="0"/>
                    </a:moveTo>
                    <a:lnTo>
                      <a:pt x="178" y="0"/>
                    </a:lnTo>
                    <a:cubicBezTo>
                      <a:pt x="80" y="0"/>
                      <a:pt x="0" y="26"/>
                      <a:pt x="0" y="62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133"/>
                      <a:pt x="80" y="160"/>
                      <a:pt x="178" y="160"/>
                    </a:cubicBezTo>
                    <a:cubicBezTo>
                      <a:pt x="275" y="160"/>
                      <a:pt x="354" y="133"/>
                      <a:pt x="354" y="97"/>
                    </a:cubicBezTo>
                    <a:cubicBezTo>
                      <a:pt x="354" y="62"/>
                      <a:pt x="354" y="62"/>
                      <a:pt x="354" y="62"/>
                    </a:cubicBezTo>
                    <a:cubicBezTo>
                      <a:pt x="354" y="26"/>
                      <a:pt x="275" y="0"/>
                      <a:pt x="178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lIns="21984" tIns="10992" rIns="21984" bIns="10992" anchor="ctr"/>
              <a:lstStyle/>
              <a:p>
                <a:pPr>
                  <a:defRPr/>
                </a:pPr>
                <a:endParaRPr lang="en-US" sz="1150">
                  <a:latin typeface="Arial"/>
                  <a:cs typeface="Arial"/>
                </a:endParaRPr>
              </a:p>
            </p:txBody>
          </p:sp>
          <p:sp>
            <p:nvSpPr>
              <p:cNvPr id="195" name="Freeform 46"/>
              <p:cNvSpPr>
                <a:spLocks noChangeArrowheads="1"/>
              </p:cNvSpPr>
              <p:nvPr/>
            </p:nvSpPr>
            <p:spPr bwMode="auto">
              <a:xfrm>
                <a:off x="4758529" y="5866761"/>
                <a:ext cx="227978" cy="216506"/>
              </a:xfrm>
              <a:custGeom>
                <a:avLst/>
                <a:gdLst>
                  <a:gd name="T0" fmla="*/ 163754 w 461"/>
                  <a:gd name="T1" fmla="*/ 150508 h 443"/>
                  <a:gd name="T2" fmla="*/ 163754 w 461"/>
                  <a:gd name="T3" fmla="*/ 150508 h 443"/>
                  <a:gd name="T4" fmla="*/ 128116 w 461"/>
                  <a:gd name="T5" fmla="*/ 111089 h 443"/>
                  <a:gd name="T6" fmla="*/ 139845 w 461"/>
                  <a:gd name="T7" fmla="*/ 87349 h 443"/>
                  <a:gd name="T8" fmla="*/ 147965 w 461"/>
                  <a:gd name="T9" fmla="*/ 67639 h 443"/>
                  <a:gd name="T10" fmla="*/ 143905 w 461"/>
                  <a:gd name="T11" fmla="*/ 59128 h 443"/>
                  <a:gd name="T12" fmla="*/ 147965 w 461"/>
                  <a:gd name="T13" fmla="*/ 39419 h 443"/>
                  <a:gd name="T14" fmla="*/ 103756 w 461"/>
                  <a:gd name="T15" fmla="*/ 0 h 443"/>
                  <a:gd name="T16" fmla="*/ 59547 w 461"/>
                  <a:gd name="T17" fmla="*/ 39419 h 443"/>
                  <a:gd name="T18" fmla="*/ 63607 w 461"/>
                  <a:gd name="T19" fmla="*/ 59128 h 443"/>
                  <a:gd name="T20" fmla="*/ 59547 w 461"/>
                  <a:gd name="T21" fmla="*/ 67639 h 443"/>
                  <a:gd name="T22" fmla="*/ 67667 w 461"/>
                  <a:gd name="T23" fmla="*/ 87349 h 443"/>
                  <a:gd name="T24" fmla="*/ 79847 w 461"/>
                  <a:gd name="T25" fmla="*/ 111089 h 443"/>
                  <a:gd name="T26" fmla="*/ 43758 w 461"/>
                  <a:gd name="T27" fmla="*/ 150508 h 443"/>
                  <a:gd name="T28" fmla="*/ 0 w 461"/>
                  <a:gd name="T29" fmla="*/ 178281 h 443"/>
                  <a:gd name="T30" fmla="*/ 0 w 461"/>
                  <a:gd name="T31" fmla="*/ 197990 h 443"/>
                  <a:gd name="T32" fmla="*/ 103756 w 461"/>
                  <a:gd name="T33" fmla="*/ 197990 h 443"/>
                  <a:gd name="T34" fmla="*/ 207512 w 461"/>
                  <a:gd name="T35" fmla="*/ 197990 h 443"/>
                  <a:gd name="T36" fmla="*/ 207512 w 461"/>
                  <a:gd name="T37" fmla="*/ 178281 h 443"/>
                  <a:gd name="T38" fmla="*/ 163754 w 461"/>
                  <a:gd name="T39" fmla="*/ 150508 h 44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61" h="443" fill="norm" stroke="1" extrusionOk="0">
                    <a:moveTo>
                      <a:pt x="363" y="336"/>
                    </a:moveTo>
                    <a:lnTo>
                      <a:pt x="363" y="336"/>
                    </a:lnTo>
                    <a:cubicBezTo>
                      <a:pt x="301" y="310"/>
                      <a:pt x="284" y="292"/>
                      <a:pt x="284" y="248"/>
                    </a:cubicBezTo>
                    <a:cubicBezTo>
                      <a:pt x="284" y="230"/>
                      <a:pt x="301" y="239"/>
                      <a:pt x="310" y="195"/>
                    </a:cubicBezTo>
                    <a:cubicBezTo>
                      <a:pt x="310" y="176"/>
                      <a:pt x="328" y="195"/>
                      <a:pt x="328" y="151"/>
                    </a:cubicBezTo>
                    <a:cubicBezTo>
                      <a:pt x="328" y="132"/>
                      <a:pt x="319" y="132"/>
                      <a:pt x="319" y="132"/>
                    </a:cubicBezTo>
                    <a:cubicBezTo>
                      <a:pt x="319" y="132"/>
                      <a:pt x="328" y="106"/>
                      <a:pt x="328" y="88"/>
                    </a:cubicBezTo>
                    <a:cubicBezTo>
                      <a:pt x="328" y="61"/>
                      <a:pt x="319" y="0"/>
                      <a:pt x="230" y="0"/>
                    </a:cubicBezTo>
                    <a:cubicBezTo>
                      <a:pt x="141" y="0"/>
                      <a:pt x="132" y="61"/>
                      <a:pt x="132" y="88"/>
                    </a:cubicBezTo>
                    <a:cubicBezTo>
                      <a:pt x="132" y="106"/>
                      <a:pt x="141" y="132"/>
                      <a:pt x="141" y="132"/>
                    </a:cubicBezTo>
                    <a:cubicBezTo>
                      <a:pt x="141" y="132"/>
                      <a:pt x="132" y="132"/>
                      <a:pt x="132" y="151"/>
                    </a:cubicBezTo>
                    <a:cubicBezTo>
                      <a:pt x="132" y="195"/>
                      <a:pt x="150" y="176"/>
                      <a:pt x="150" y="195"/>
                    </a:cubicBezTo>
                    <a:cubicBezTo>
                      <a:pt x="159" y="239"/>
                      <a:pt x="177" y="230"/>
                      <a:pt x="177" y="248"/>
                    </a:cubicBezTo>
                    <a:cubicBezTo>
                      <a:pt x="177" y="292"/>
                      <a:pt x="159" y="310"/>
                      <a:pt x="97" y="336"/>
                    </a:cubicBezTo>
                    <a:cubicBezTo>
                      <a:pt x="35" y="354"/>
                      <a:pt x="0" y="380"/>
                      <a:pt x="0" y="398"/>
                    </a:cubicBezTo>
                    <a:cubicBezTo>
                      <a:pt x="0" y="407"/>
                      <a:pt x="0" y="442"/>
                      <a:pt x="0" y="442"/>
                    </a:cubicBezTo>
                    <a:cubicBezTo>
                      <a:pt x="230" y="442"/>
                      <a:pt x="230" y="442"/>
                      <a:pt x="230" y="442"/>
                    </a:cubicBezTo>
                    <a:cubicBezTo>
                      <a:pt x="460" y="442"/>
                      <a:pt x="460" y="442"/>
                      <a:pt x="460" y="442"/>
                    </a:cubicBezTo>
                    <a:cubicBezTo>
                      <a:pt x="460" y="442"/>
                      <a:pt x="460" y="407"/>
                      <a:pt x="460" y="398"/>
                    </a:cubicBezTo>
                    <a:cubicBezTo>
                      <a:pt x="460" y="380"/>
                      <a:pt x="425" y="354"/>
                      <a:pt x="363" y="336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lIns="21984" tIns="10992" rIns="21984" bIns="10992" anchor="ctr"/>
              <a:lstStyle/>
              <a:p>
                <a:pPr>
                  <a:defRPr/>
                </a:pPr>
                <a:endParaRPr lang="en-US" sz="1150">
                  <a:latin typeface="Arial"/>
                  <a:cs typeface="Arial"/>
                </a:endParaRPr>
              </a:p>
            </p:txBody>
          </p:sp>
        </p:grpSp>
        <p:sp>
          <p:nvSpPr>
            <p:cNvPr id="191" name="Прямоугольник 190"/>
            <p:cNvSpPr/>
            <p:nvPr/>
          </p:nvSpPr>
          <p:spPr bwMode="auto">
            <a:xfrm>
              <a:off x="1545580" y="5038241"/>
              <a:ext cx="5328328" cy="52806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marL="8142" marR="3257">
                <a:spcBef>
                  <a:spcPts val="67"/>
                </a:spcBef>
                <a:defRPr/>
              </a:pPr>
              <a:r>
                <a:rPr lang="ru-RU" sz="800" i="1">
                  <a:latin typeface="Arial"/>
                  <a:cs typeface="Arial"/>
                </a:rPr>
                <a:t>Компания, специализирующиеся на строительстве жилых </a:t>
              </a:r>
              <a:br>
                <a:rPr lang="ru-RU" sz="800" i="1">
                  <a:latin typeface="Arial"/>
                  <a:cs typeface="Arial"/>
                </a:rPr>
              </a:br>
              <a:r>
                <a:rPr lang="ru-RU" sz="800" i="1">
                  <a:latin typeface="Arial"/>
                  <a:cs typeface="Arial"/>
                </a:rPr>
                <a:t>и нежилых зданий</a:t>
              </a:r>
              <a:endParaRPr/>
            </a:p>
          </p:txBody>
        </p:sp>
      </p:grpSp>
      <p:sp>
        <p:nvSpPr>
          <p:cNvPr id="196" name="Прямоугольник 195"/>
          <p:cNvSpPr/>
          <p:nvPr/>
        </p:nvSpPr>
        <p:spPr bwMode="auto">
          <a:xfrm>
            <a:off x="626813" y="3780178"/>
            <a:ext cx="4397443" cy="249362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50">
              <a:latin typeface="Arial"/>
              <a:cs typeface="Arial"/>
            </a:endParaRPr>
          </a:p>
        </p:txBody>
      </p:sp>
      <p:sp>
        <p:nvSpPr>
          <p:cNvPr id="197" name="TextBox 196"/>
          <p:cNvSpPr txBox="1"/>
          <p:nvPr/>
        </p:nvSpPr>
        <p:spPr bwMode="auto">
          <a:xfrm>
            <a:off x="747620" y="1477448"/>
            <a:ext cx="3719985" cy="230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b="1" cap="all">
                <a:solidFill>
                  <a:schemeClr val="bg1"/>
                </a:solidFill>
                <a:latin typeface="Arial"/>
                <a:cs typeface="Arial"/>
              </a:rPr>
              <a:t>Добыча угля</a:t>
            </a:r>
            <a:endParaRPr/>
          </a:p>
        </p:txBody>
      </p:sp>
      <p:sp>
        <p:nvSpPr>
          <p:cNvPr id="198" name="TextBox 197"/>
          <p:cNvSpPr txBox="1"/>
          <p:nvPr/>
        </p:nvSpPr>
        <p:spPr bwMode="auto">
          <a:xfrm>
            <a:off x="5479824" y="1493633"/>
            <a:ext cx="3719985" cy="230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b="1" cap="all">
                <a:solidFill>
                  <a:schemeClr val="bg1"/>
                </a:solidFill>
                <a:latin typeface="Arial"/>
                <a:cs typeface="Arial"/>
              </a:rPr>
              <a:t>Строительство и стройматериалы</a:t>
            </a:r>
            <a:endParaRPr/>
          </a:p>
        </p:txBody>
      </p:sp>
      <p:grpSp>
        <p:nvGrpSpPr>
          <p:cNvPr id="199" name="Группа 198"/>
          <p:cNvGrpSpPr/>
          <p:nvPr/>
        </p:nvGrpSpPr>
        <p:grpSpPr bwMode="auto">
          <a:xfrm>
            <a:off x="626812" y="4007971"/>
            <a:ext cx="4398853" cy="1218879"/>
            <a:chOff x="619427" y="6737351"/>
            <a:chExt cx="6870077" cy="1517897"/>
          </a:xfrm>
        </p:grpSpPr>
        <p:sp>
          <p:nvSpPr>
            <p:cNvPr id="200" name="Прямоугольник 199"/>
            <p:cNvSpPr/>
            <p:nvPr/>
          </p:nvSpPr>
          <p:spPr bwMode="auto">
            <a:xfrm>
              <a:off x="619427" y="6737351"/>
              <a:ext cx="6870077" cy="1517897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50">
                <a:latin typeface="Arial"/>
                <a:cs typeface="Arial"/>
              </a:endParaRPr>
            </a:p>
          </p:txBody>
        </p:sp>
        <p:sp>
          <p:nvSpPr>
            <p:cNvPr id="201" name="TextBox 200"/>
            <p:cNvSpPr txBox="1"/>
            <p:nvPr/>
          </p:nvSpPr>
          <p:spPr bwMode="auto">
            <a:xfrm>
              <a:off x="1549973" y="6755503"/>
              <a:ext cx="5936690" cy="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631845">
                <a:spcBef>
                  <a:spcPts val="638"/>
                </a:spcBef>
                <a:defRPr/>
              </a:pPr>
              <a:r>
                <a:rPr lang="ru-RU" sz="900" b="1" cap="all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Вагонное ремонтное депо Черемхово – обособленное структурное подразделение АО «ОМК Стальной путь» </a:t>
              </a:r>
              <a:endParaRPr/>
            </a:p>
          </p:txBody>
        </p:sp>
        <p:grpSp>
          <p:nvGrpSpPr>
            <p:cNvPr id="202" name="Группа 201"/>
            <p:cNvGrpSpPr/>
            <p:nvPr/>
          </p:nvGrpSpPr>
          <p:grpSpPr bwMode="auto">
            <a:xfrm>
              <a:off x="2043506" y="7854849"/>
              <a:ext cx="4524084" cy="175670"/>
              <a:chOff x="2047899" y="7561939"/>
              <a:chExt cx="4524084" cy="175670"/>
            </a:xfrm>
          </p:grpSpPr>
          <p:sp>
            <p:nvSpPr>
              <p:cNvPr id="204" name="object 12"/>
              <p:cNvSpPr txBox="1"/>
              <p:nvPr/>
            </p:nvSpPr>
            <p:spPr bwMode="auto">
              <a:xfrm>
                <a:off x="2047899" y="7561939"/>
                <a:ext cx="2315379" cy="17567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vert="horz" wrap="square" lIns="36000" tIns="36000" rIns="36000" bIns="36000" rtlCol="0">
                <a:spAutoFit/>
              </a:bodyPr>
              <a:lstStyle/>
              <a:p>
                <a:pPr marL="19541">
                  <a:lnSpc>
                    <a:spcPts val="1093"/>
                  </a:lnSpc>
                  <a:defRPr/>
                </a:pP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  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2,8</a:t>
                </a:r>
                <a:r>
                  <a:rPr sz="750" b="1">
                    <a:solidFill>
                      <a:schemeClr val="bg1"/>
                    </a:solidFill>
                    <a:latin typeface="Arial"/>
                    <a:cs typeface="Arial"/>
                  </a:rPr>
                  <a:t> 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млрд</a:t>
                </a:r>
                <a:r>
                  <a:rPr sz="750" b="1">
                    <a:solidFill>
                      <a:schemeClr val="bg1"/>
                    </a:solidFill>
                    <a:latin typeface="Arial"/>
                    <a:cs typeface="Arial"/>
                  </a:rPr>
                  <a:t> 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рублей</a:t>
                </a:r>
                <a:endParaRPr sz="750" b="1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05" name="object 13"/>
              <p:cNvSpPr txBox="1"/>
              <p:nvPr/>
            </p:nvSpPr>
            <p:spPr bwMode="auto">
              <a:xfrm>
                <a:off x="5250004" y="7561939"/>
                <a:ext cx="1321979" cy="17567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vert="horz" wrap="square" lIns="36000" tIns="36000" rIns="36000" bIns="36000" rtlCol="0">
                <a:spAutoFit/>
              </a:bodyPr>
              <a:lstStyle/>
              <a:p>
                <a:pPr marL="19541">
                  <a:lnSpc>
                    <a:spcPts val="1093"/>
                  </a:lnSpc>
                  <a:defRPr/>
                </a:pPr>
                <a:r>
                  <a:rPr lang="ru-RU" sz="750" b="1" spc="-134">
                    <a:solidFill>
                      <a:schemeClr val="bg1"/>
                    </a:solidFill>
                    <a:latin typeface="Arial"/>
                    <a:cs typeface="Arial"/>
                  </a:rPr>
                  <a:t>   </a:t>
                </a:r>
                <a:r>
                  <a:rPr lang="ru-RU" sz="750" b="1" spc="-10">
                    <a:solidFill>
                      <a:schemeClr val="bg1"/>
                    </a:solidFill>
                    <a:latin typeface="Arial"/>
                    <a:cs typeface="Arial"/>
                  </a:rPr>
                  <a:t>361 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чел</a:t>
                </a:r>
                <a:r>
                  <a:rPr sz="750" b="1">
                    <a:solidFill>
                      <a:schemeClr val="bg1"/>
                    </a:solidFill>
                    <a:latin typeface="Arial"/>
                    <a:cs typeface="Arial"/>
                  </a:rPr>
                  <a:t>.</a:t>
                </a:r>
                <a:endParaRPr sz="750" b="1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203" name="Прямоугольник 202"/>
            <p:cNvSpPr/>
            <p:nvPr/>
          </p:nvSpPr>
          <p:spPr bwMode="auto">
            <a:xfrm>
              <a:off x="1542630" y="7271183"/>
              <a:ext cx="5833386" cy="57492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8142" marR="3257">
                <a:spcBef>
                  <a:spcPts val="67"/>
                </a:spcBef>
                <a:defRPr/>
              </a:pPr>
              <a:r>
                <a:rPr lang="ru-RU" sz="800" i="1">
                  <a:latin typeface="Arial"/>
                  <a:cs typeface="Arial"/>
                </a:rPr>
                <a:t>Предприятие, специализирующиеся на капитальном и деповском ремонте цистерн, крытых вагонов, полувагонов, хопперов-цементовозов, платформ, думпкаров</a:t>
              </a:r>
              <a:endParaRPr/>
            </a:p>
          </p:txBody>
        </p:sp>
      </p:grpSp>
      <p:sp>
        <p:nvSpPr>
          <p:cNvPr id="206" name="Freeform 111"/>
          <p:cNvSpPr>
            <a:spLocks noChangeArrowheads="1"/>
          </p:cNvSpPr>
          <p:nvPr/>
        </p:nvSpPr>
        <p:spPr bwMode="auto">
          <a:xfrm>
            <a:off x="1287174" y="4904031"/>
            <a:ext cx="112337" cy="136586"/>
          </a:xfrm>
          <a:custGeom>
            <a:avLst/>
            <a:gdLst>
              <a:gd name="T0" fmla="*/ 156272 w 355"/>
              <a:gd name="T1" fmla="*/ 127033 h 435"/>
              <a:gd name="T2" fmla="*/ 156272 w 355"/>
              <a:gd name="T3" fmla="*/ 127033 h 435"/>
              <a:gd name="T4" fmla="*/ 80394 w 355"/>
              <a:gd name="T5" fmla="*/ 154863 h 435"/>
              <a:gd name="T6" fmla="*/ 4065 w 355"/>
              <a:gd name="T7" fmla="*/ 127033 h 435"/>
              <a:gd name="T8" fmla="*/ 0 w 355"/>
              <a:gd name="T9" fmla="*/ 127033 h 435"/>
              <a:gd name="T10" fmla="*/ 0 w 355"/>
              <a:gd name="T11" fmla="*/ 150823 h 435"/>
              <a:gd name="T12" fmla="*/ 80394 w 355"/>
              <a:gd name="T13" fmla="*/ 194813 h 435"/>
              <a:gd name="T14" fmla="*/ 159885 w 355"/>
              <a:gd name="T15" fmla="*/ 150823 h 435"/>
              <a:gd name="T16" fmla="*/ 159885 w 355"/>
              <a:gd name="T17" fmla="*/ 127033 h 435"/>
              <a:gd name="T18" fmla="*/ 156272 w 355"/>
              <a:gd name="T19" fmla="*/ 127033 h 435"/>
              <a:gd name="T20" fmla="*/ 156272 w 355"/>
              <a:gd name="T21" fmla="*/ 71821 h 435"/>
              <a:gd name="T22" fmla="*/ 156272 w 355"/>
              <a:gd name="T23" fmla="*/ 71821 h 435"/>
              <a:gd name="T24" fmla="*/ 80394 w 355"/>
              <a:gd name="T25" fmla="*/ 95611 h 435"/>
              <a:gd name="T26" fmla="*/ 4065 w 355"/>
              <a:gd name="T27" fmla="*/ 71821 h 435"/>
              <a:gd name="T28" fmla="*/ 0 w 355"/>
              <a:gd name="T29" fmla="*/ 71821 h 435"/>
              <a:gd name="T30" fmla="*/ 0 w 355"/>
              <a:gd name="T31" fmla="*/ 99651 h 435"/>
              <a:gd name="T32" fmla="*/ 80394 w 355"/>
              <a:gd name="T33" fmla="*/ 131072 h 435"/>
              <a:gd name="T34" fmla="*/ 159885 w 355"/>
              <a:gd name="T35" fmla="*/ 99651 h 435"/>
              <a:gd name="T36" fmla="*/ 159885 w 355"/>
              <a:gd name="T37" fmla="*/ 71821 h 435"/>
              <a:gd name="T38" fmla="*/ 156272 w 355"/>
              <a:gd name="T39" fmla="*/ 71821 h 435"/>
              <a:gd name="T40" fmla="*/ 80394 w 355"/>
              <a:gd name="T41" fmla="*/ 0 h 435"/>
              <a:gd name="T42" fmla="*/ 80394 w 355"/>
              <a:gd name="T43" fmla="*/ 0 h 435"/>
              <a:gd name="T44" fmla="*/ 0 w 355"/>
              <a:gd name="T45" fmla="*/ 27830 h 435"/>
              <a:gd name="T46" fmla="*/ 0 w 355"/>
              <a:gd name="T47" fmla="*/ 43541 h 435"/>
              <a:gd name="T48" fmla="*/ 80394 w 355"/>
              <a:gd name="T49" fmla="*/ 71821 h 435"/>
              <a:gd name="T50" fmla="*/ 159885 w 355"/>
              <a:gd name="T51" fmla="*/ 43541 h 435"/>
              <a:gd name="T52" fmla="*/ 159885 w 355"/>
              <a:gd name="T53" fmla="*/ 27830 h 435"/>
              <a:gd name="T54" fmla="*/ 80394 w 355"/>
              <a:gd name="T55" fmla="*/ 0 h 43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55" h="435" fill="norm" stroke="1" extrusionOk="0">
                <a:moveTo>
                  <a:pt x="346" y="283"/>
                </a:moveTo>
                <a:lnTo>
                  <a:pt x="346" y="283"/>
                </a:lnTo>
                <a:cubicBezTo>
                  <a:pt x="328" y="319"/>
                  <a:pt x="257" y="345"/>
                  <a:pt x="178" y="345"/>
                </a:cubicBezTo>
                <a:cubicBezTo>
                  <a:pt x="97" y="345"/>
                  <a:pt x="36" y="319"/>
                  <a:pt x="9" y="283"/>
                </a:cubicBezTo>
                <a:cubicBezTo>
                  <a:pt x="9" y="275"/>
                  <a:pt x="0" y="283"/>
                  <a:pt x="0" y="283"/>
                </a:cubicBezTo>
                <a:cubicBezTo>
                  <a:pt x="0" y="292"/>
                  <a:pt x="0" y="336"/>
                  <a:pt x="0" y="336"/>
                </a:cubicBezTo>
                <a:cubicBezTo>
                  <a:pt x="0" y="381"/>
                  <a:pt x="80" y="434"/>
                  <a:pt x="178" y="434"/>
                </a:cubicBezTo>
                <a:cubicBezTo>
                  <a:pt x="275" y="434"/>
                  <a:pt x="354" y="381"/>
                  <a:pt x="354" y="336"/>
                </a:cubicBezTo>
                <a:cubicBezTo>
                  <a:pt x="354" y="336"/>
                  <a:pt x="354" y="292"/>
                  <a:pt x="354" y="283"/>
                </a:cubicBezTo>
                <a:cubicBezTo>
                  <a:pt x="354" y="283"/>
                  <a:pt x="346" y="275"/>
                  <a:pt x="346" y="283"/>
                </a:cubicBezTo>
                <a:close/>
                <a:moveTo>
                  <a:pt x="346" y="160"/>
                </a:moveTo>
                <a:lnTo>
                  <a:pt x="346" y="160"/>
                </a:lnTo>
                <a:cubicBezTo>
                  <a:pt x="328" y="186"/>
                  <a:pt x="257" y="213"/>
                  <a:pt x="178" y="213"/>
                </a:cubicBezTo>
                <a:cubicBezTo>
                  <a:pt x="97" y="213"/>
                  <a:pt x="36" y="186"/>
                  <a:pt x="9" y="160"/>
                </a:cubicBezTo>
                <a:cubicBezTo>
                  <a:pt x="9" y="151"/>
                  <a:pt x="0" y="160"/>
                  <a:pt x="0" y="160"/>
                </a:cubicBezTo>
                <a:lnTo>
                  <a:pt x="0" y="222"/>
                </a:lnTo>
                <a:cubicBezTo>
                  <a:pt x="0" y="257"/>
                  <a:pt x="80" y="292"/>
                  <a:pt x="178" y="292"/>
                </a:cubicBezTo>
                <a:cubicBezTo>
                  <a:pt x="275" y="292"/>
                  <a:pt x="354" y="257"/>
                  <a:pt x="354" y="222"/>
                </a:cubicBezTo>
                <a:lnTo>
                  <a:pt x="354" y="160"/>
                </a:lnTo>
                <a:cubicBezTo>
                  <a:pt x="354" y="160"/>
                  <a:pt x="346" y="151"/>
                  <a:pt x="346" y="160"/>
                </a:cubicBezTo>
                <a:close/>
                <a:moveTo>
                  <a:pt x="178" y="0"/>
                </a:moveTo>
                <a:lnTo>
                  <a:pt x="178" y="0"/>
                </a:lnTo>
                <a:cubicBezTo>
                  <a:pt x="80" y="0"/>
                  <a:pt x="0" y="26"/>
                  <a:pt x="0" y="62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133"/>
                  <a:pt x="80" y="160"/>
                  <a:pt x="178" y="160"/>
                </a:cubicBezTo>
                <a:cubicBezTo>
                  <a:pt x="275" y="160"/>
                  <a:pt x="354" y="133"/>
                  <a:pt x="354" y="97"/>
                </a:cubicBezTo>
                <a:cubicBezTo>
                  <a:pt x="354" y="62"/>
                  <a:pt x="354" y="62"/>
                  <a:pt x="354" y="62"/>
                </a:cubicBezTo>
                <a:cubicBezTo>
                  <a:pt x="354" y="26"/>
                  <a:pt x="275" y="0"/>
                  <a:pt x="178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lIns="21984" tIns="10992" rIns="21984" bIns="10992" anchor="ctr"/>
          <a:lstStyle/>
          <a:p>
            <a:pPr>
              <a:defRPr/>
            </a:pPr>
            <a:endParaRPr lang="en-US" sz="1150">
              <a:latin typeface="Arial"/>
              <a:cs typeface="Arial"/>
            </a:endParaRPr>
          </a:p>
        </p:txBody>
      </p:sp>
      <p:sp>
        <p:nvSpPr>
          <p:cNvPr id="207" name="Freeform 46"/>
          <p:cNvSpPr>
            <a:spLocks noChangeArrowheads="1"/>
          </p:cNvSpPr>
          <p:nvPr/>
        </p:nvSpPr>
        <p:spPr bwMode="auto">
          <a:xfrm>
            <a:off x="3276677" y="4900301"/>
            <a:ext cx="146254" cy="137632"/>
          </a:xfrm>
          <a:custGeom>
            <a:avLst/>
            <a:gdLst>
              <a:gd name="T0" fmla="*/ 163754 w 461"/>
              <a:gd name="T1" fmla="*/ 150508 h 443"/>
              <a:gd name="T2" fmla="*/ 163754 w 461"/>
              <a:gd name="T3" fmla="*/ 150508 h 443"/>
              <a:gd name="T4" fmla="*/ 128116 w 461"/>
              <a:gd name="T5" fmla="*/ 111089 h 443"/>
              <a:gd name="T6" fmla="*/ 139845 w 461"/>
              <a:gd name="T7" fmla="*/ 87349 h 443"/>
              <a:gd name="T8" fmla="*/ 147965 w 461"/>
              <a:gd name="T9" fmla="*/ 67639 h 443"/>
              <a:gd name="T10" fmla="*/ 143905 w 461"/>
              <a:gd name="T11" fmla="*/ 59128 h 443"/>
              <a:gd name="T12" fmla="*/ 147965 w 461"/>
              <a:gd name="T13" fmla="*/ 39419 h 443"/>
              <a:gd name="T14" fmla="*/ 103756 w 461"/>
              <a:gd name="T15" fmla="*/ 0 h 443"/>
              <a:gd name="T16" fmla="*/ 59547 w 461"/>
              <a:gd name="T17" fmla="*/ 39419 h 443"/>
              <a:gd name="T18" fmla="*/ 63607 w 461"/>
              <a:gd name="T19" fmla="*/ 59128 h 443"/>
              <a:gd name="T20" fmla="*/ 59547 w 461"/>
              <a:gd name="T21" fmla="*/ 67639 h 443"/>
              <a:gd name="T22" fmla="*/ 67667 w 461"/>
              <a:gd name="T23" fmla="*/ 87349 h 443"/>
              <a:gd name="T24" fmla="*/ 79847 w 461"/>
              <a:gd name="T25" fmla="*/ 111089 h 443"/>
              <a:gd name="T26" fmla="*/ 43758 w 461"/>
              <a:gd name="T27" fmla="*/ 150508 h 443"/>
              <a:gd name="T28" fmla="*/ 0 w 461"/>
              <a:gd name="T29" fmla="*/ 178281 h 443"/>
              <a:gd name="T30" fmla="*/ 0 w 461"/>
              <a:gd name="T31" fmla="*/ 197990 h 443"/>
              <a:gd name="T32" fmla="*/ 103756 w 461"/>
              <a:gd name="T33" fmla="*/ 197990 h 443"/>
              <a:gd name="T34" fmla="*/ 207512 w 461"/>
              <a:gd name="T35" fmla="*/ 197990 h 443"/>
              <a:gd name="T36" fmla="*/ 207512 w 461"/>
              <a:gd name="T37" fmla="*/ 178281 h 443"/>
              <a:gd name="T38" fmla="*/ 163754 w 461"/>
              <a:gd name="T39" fmla="*/ 150508 h 44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61" h="443" fill="norm" stroke="1" extrusionOk="0">
                <a:moveTo>
                  <a:pt x="363" y="336"/>
                </a:moveTo>
                <a:lnTo>
                  <a:pt x="363" y="336"/>
                </a:lnTo>
                <a:cubicBezTo>
                  <a:pt x="301" y="310"/>
                  <a:pt x="284" y="292"/>
                  <a:pt x="284" y="248"/>
                </a:cubicBezTo>
                <a:cubicBezTo>
                  <a:pt x="284" y="230"/>
                  <a:pt x="301" y="239"/>
                  <a:pt x="310" y="195"/>
                </a:cubicBezTo>
                <a:cubicBezTo>
                  <a:pt x="310" y="176"/>
                  <a:pt x="328" y="195"/>
                  <a:pt x="328" y="151"/>
                </a:cubicBezTo>
                <a:cubicBezTo>
                  <a:pt x="328" y="132"/>
                  <a:pt x="319" y="132"/>
                  <a:pt x="319" y="132"/>
                </a:cubicBezTo>
                <a:cubicBezTo>
                  <a:pt x="319" y="132"/>
                  <a:pt x="328" y="106"/>
                  <a:pt x="328" y="88"/>
                </a:cubicBezTo>
                <a:cubicBezTo>
                  <a:pt x="328" y="61"/>
                  <a:pt x="319" y="0"/>
                  <a:pt x="230" y="0"/>
                </a:cubicBezTo>
                <a:cubicBezTo>
                  <a:pt x="141" y="0"/>
                  <a:pt x="132" y="61"/>
                  <a:pt x="132" y="88"/>
                </a:cubicBezTo>
                <a:cubicBezTo>
                  <a:pt x="132" y="106"/>
                  <a:pt x="141" y="132"/>
                  <a:pt x="141" y="132"/>
                </a:cubicBezTo>
                <a:cubicBezTo>
                  <a:pt x="141" y="132"/>
                  <a:pt x="132" y="132"/>
                  <a:pt x="132" y="151"/>
                </a:cubicBezTo>
                <a:cubicBezTo>
                  <a:pt x="132" y="195"/>
                  <a:pt x="150" y="176"/>
                  <a:pt x="150" y="195"/>
                </a:cubicBezTo>
                <a:cubicBezTo>
                  <a:pt x="159" y="239"/>
                  <a:pt x="177" y="230"/>
                  <a:pt x="177" y="248"/>
                </a:cubicBezTo>
                <a:cubicBezTo>
                  <a:pt x="177" y="292"/>
                  <a:pt x="159" y="310"/>
                  <a:pt x="97" y="336"/>
                </a:cubicBezTo>
                <a:cubicBezTo>
                  <a:pt x="35" y="354"/>
                  <a:pt x="0" y="380"/>
                  <a:pt x="0" y="398"/>
                </a:cubicBezTo>
                <a:cubicBezTo>
                  <a:pt x="0" y="407"/>
                  <a:pt x="0" y="442"/>
                  <a:pt x="0" y="442"/>
                </a:cubicBezTo>
                <a:cubicBezTo>
                  <a:pt x="230" y="442"/>
                  <a:pt x="230" y="442"/>
                  <a:pt x="230" y="442"/>
                </a:cubicBezTo>
                <a:cubicBezTo>
                  <a:pt x="460" y="442"/>
                  <a:pt x="460" y="442"/>
                  <a:pt x="460" y="442"/>
                </a:cubicBezTo>
                <a:cubicBezTo>
                  <a:pt x="460" y="442"/>
                  <a:pt x="460" y="407"/>
                  <a:pt x="460" y="398"/>
                </a:cubicBezTo>
                <a:cubicBezTo>
                  <a:pt x="460" y="380"/>
                  <a:pt x="425" y="354"/>
                  <a:pt x="363" y="336"/>
                </a:cubicBez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lIns="21984" tIns="10992" rIns="21984" bIns="10992" anchor="ctr"/>
          <a:lstStyle/>
          <a:p>
            <a:pPr>
              <a:defRPr/>
            </a:pPr>
            <a:endParaRPr lang="en-US" sz="1150">
              <a:latin typeface="Arial"/>
              <a:cs typeface="Arial"/>
            </a:endParaRPr>
          </a:p>
        </p:txBody>
      </p:sp>
      <p:grpSp>
        <p:nvGrpSpPr>
          <p:cNvPr id="208" name="Группа 207"/>
          <p:cNvGrpSpPr/>
          <p:nvPr/>
        </p:nvGrpSpPr>
        <p:grpSpPr bwMode="auto">
          <a:xfrm>
            <a:off x="626814" y="5355051"/>
            <a:ext cx="4397865" cy="792097"/>
            <a:chOff x="7664340" y="2846831"/>
            <a:chExt cx="6851912" cy="1235479"/>
          </a:xfrm>
        </p:grpSpPr>
        <p:sp>
          <p:nvSpPr>
            <p:cNvPr id="209" name="Прямоугольник 208"/>
            <p:cNvSpPr/>
            <p:nvPr/>
          </p:nvSpPr>
          <p:spPr bwMode="auto">
            <a:xfrm>
              <a:off x="7664340" y="2846831"/>
              <a:ext cx="6851912" cy="1235479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50">
                <a:latin typeface="Arial"/>
                <a:cs typeface="Arial"/>
              </a:endParaRPr>
            </a:p>
          </p:txBody>
        </p:sp>
        <p:sp>
          <p:nvSpPr>
            <p:cNvPr id="210" name="TextBox 209"/>
            <p:cNvSpPr txBox="1"/>
            <p:nvPr/>
          </p:nvSpPr>
          <p:spPr bwMode="auto">
            <a:xfrm>
              <a:off x="8607585" y="2955420"/>
              <a:ext cx="5653730" cy="359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631845">
                <a:spcBef>
                  <a:spcPts val="638"/>
                </a:spcBef>
                <a:defRPr/>
              </a:pPr>
              <a:r>
                <a:rPr lang="ru-RU" sz="900" b="1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/ ООО «РУДОРЕМОНТНЫЙ ЗАВОД»</a:t>
              </a:r>
              <a:endParaRPr/>
            </a:p>
          </p:txBody>
        </p:sp>
        <p:grpSp>
          <p:nvGrpSpPr>
            <p:cNvPr id="211" name="Группа 210"/>
            <p:cNvGrpSpPr/>
            <p:nvPr/>
          </p:nvGrpSpPr>
          <p:grpSpPr bwMode="auto">
            <a:xfrm>
              <a:off x="8690223" y="3747303"/>
              <a:ext cx="4891530" cy="231831"/>
              <a:chOff x="1636575" y="3716488"/>
              <a:chExt cx="4891530" cy="231831"/>
            </a:xfrm>
          </p:grpSpPr>
          <p:sp>
            <p:nvSpPr>
              <p:cNvPr id="213" name="object 12"/>
              <p:cNvSpPr txBox="1"/>
              <p:nvPr/>
            </p:nvSpPr>
            <p:spPr bwMode="auto">
              <a:xfrm>
                <a:off x="2033559" y="3728293"/>
                <a:ext cx="2315378" cy="22002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vert="horz" wrap="square" lIns="36000" tIns="36000" rIns="36000" bIns="36000" rtlCol="0">
                <a:spAutoFit/>
              </a:bodyPr>
              <a:lstStyle/>
              <a:p>
                <a:pPr marL="19541">
                  <a:lnSpc>
                    <a:spcPts val="1093"/>
                  </a:lnSpc>
                  <a:defRPr/>
                </a:pP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 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596,6 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млн рублей</a:t>
                </a:r>
                <a:endParaRPr sz="750" b="1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14" name="object 13"/>
              <p:cNvSpPr txBox="1"/>
              <p:nvPr/>
            </p:nvSpPr>
            <p:spPr bwMode="auto">
              <a:xfrm>
                <a:off x="5206128" y="3716488"/>
                <a:ext cx="1321978" cy="22002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vert="horz" wrap="square" lIns="36000" tIns="36000" rIns="36000" bIns="36000" rtlCol="0">
                <a:spAutoFit/>
              </a:bodyPr>
              <a:lstStyle/>
              <a:p>
                <a:pPr marL="19541">
                  <a:lnSpc>
                    <a:spcPts val="1093"/>
                  </a:lnSpc>
                  <a:defRPr/>
                </a:pPr>
                <a:r>
                  <a:rPr lang="ru-RU" sz="750" b="1" spc="-134">
                    <a:solidFill>
                      <a:schemeClr val="bg1"/>
                    </a:solidFill>
                    <a:latin typeface="Arial"/>
                    <a:cs typeface="Arial"/>
                  </a:rPr>
                  <a:t>   </a:t>
                </a:r>
                <a:r>
                  <a:rPr lang="ru-RU" sz="750" b="1" spc="-10">
                    <a:solidFill>
                      <a:schemeClr val="bg1"/>
                    </a:solidFill>
                    <a:latin typeface="Arial"/>
                    <a:cs typeface="Arial"/>
                  </a:rPr>
                  <a:t>234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 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чел.</a:t>
                </a:r>
                <a:endParaRPr/>
              </a:p>
            </p:txBody>
          </p:sp>
          <p:sp>
            <p:nvSpPr>
              <p:cNvPr id="215" name="Freeform 111"/>
              <p:cNvSpPr>
                <a:spLocks noChangeArrowheads="1"/>
              </p:cNvSpPr>
              <p:nvPr/>
            </p:nvSpPr>
            <p:spPr bwMode="auto">
              <a:xfrm>
                <a:off x="1636575" y="3720511"/>
                <a:ext cx="175768" cy="211237"/>
              </a:xfrm>
              <a:custGeom>
                <a:avLst/>
                <a:gdLst>
                  <a:gd name="T0" fmla="*/ 156272 w 355"/>
                  <a:gd name="T1" fmla="*/ 127033 h 435"/>
                  <a:gd name="T2" fmla="*/ 156272 w 355"/>
                  <a:gd name="T3" fmla="*/ 127033 h 435"/>
                  <a:gd name="T4" fmla="*/ 80394 w 355"/>
                  <a:gd name="T5" fmla="*/ 154863 h 435"/>
                  <a:gd name="T6" fmla="*/ 4065 w 355"/>
                  <a:gd name="T7" fmla="*/ 127033 h 435"/>
                  <a:gd name="T8" fmla="*/ 0 w 355"/>
                  <a:gd name="T9" fmla="*/ 127033 h 435"/>
                  <a:gd name="T10" fmla="*/ 0 w 355"/>
                  <a:gd name="T11" fmla="*/ 150823 h 435"/>
                  <a:gd name="T12" fmla="*/ 80394 w 355"/>
                  <a:gd name="T13" fmla="*/ 194813 h 435"/>
                  <a:gd name="T14" fmla="*/ 159885 w 355"/>
                  <a:gd name="T15" fmla="*/ 150823 h 435"/>
                  <a:gd name="T16" fmla="*/ 159885 w 355"/>
                  <a:gd name="T17" fmla="*/ 127033 h 435"/>
                  <a:gd name="T18" fmla="*/ 156272 w 355"/>
                  <a:gd name="T19" fmla="*/ 127033 h 435"/>
                  <a:gd name="T20" fmla="*/ 156272 w 355"/>
                  <a:gd name="T21" fmla="*/ 71821 h 435"/>
                  <a:gd name="T22" fmla="*/ 156272 w 355"/>
                  <a:gd name="T23" fmla="*/ 71821 h 435"/>
                  <a:gd name="T24" fmla="*/ 80394 w 355"/>
                  <a:gd name="T25" fmla="*/ 95611 h 435"/>
                  <a:gd name="T26" fmla="*/ 4065 w 355"/>
                  <a:gd name="T27" fmla="*/ 71821 h 435"/>
                  <a:gd name="T28" fmla="*/ 0 w 355"/>
                  <a:gd name="T29" fmla="*/ 71821 h 435"/>
                  <a:gd name="T30" fmla="*/ 0 w 355"/>
                  <a:gd name="T31" fmla="*/ 99651 h 435"/>
                  <a:gd name="T32" fmla="*/ 80394 w 355"/>
                  <a:gd name="T33" fmla="*/ 131072 h 435"/>
                  <a:gd name="T34" fmla="*/ 159885 w 355"/>
                  <a:gd name="T35" fmla="*/ 99651 h 435"/>
                  <a:gd name="T36" fmla="*/ 159885 w 355"/>
                  <a:gd name="T37" fmla="*/ 71821 h 435"/>
                  <a:gd name="T38" fmla="*/ 156272 w 355"/>
                  <a:gd name="T39" fmla="*/ 71821 h 435"/>
                  <a:gd name="T40" fmla="*/ 80394 w 355"/>
                  <a:gd name="T41" fmla="*/ 0 h 435"/>
                  <a:gd name="T42" fmla="*/ 80394 w 355"/>
                  <a:gd name="T43" fmla="*/ 0 h 435"/>
                  <a:gd name="T44" fmla="*/ 0 w 355"/>
                  <a:gd name="T45" fmla="*/ 27830 h 435"/>
                  <a:gd name="T46" fmla="*/ 0 w 355"/>
                  <a:gd name="T47" fmla="*/ 43541 h 435"/>
                  <a:gd name="T48" fmla="*/ 80394 w 355"/>
                  <a:gd name="T49" fmla="*/ 71821 h 435"/>
                  <a:gd name="T50" fmla="*/ 159885 w 355"/>
                  <a:gd name="T51" fmla="*/ 43541 h 435"/>
                  <a:gd name="T52" fmla="*/ 159885 w 355"/>
                  <a:gd name="T53" fmla="*/ 27830 h 435"/>
                  <a:gd name="T54" fmla="*/ 80394 w 355"/>
                  <a:gd name="T55" fmla="*/ 0 h 43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55" h="435" fill="norm" stroke="1" extrusionOk="0">
                    <a:moveTo>
                      <a:pt x="346" y="283"/>
                    </a:moveTo>
                    <a:lnTo>
                      <a:pt x="346" y="283"/>
                    </a:lnTo>
                    <a:cubicBezTo>
                      <a:pt x="328" y="319"/>
                      <a:pt x="257" y="345"/>
                      <a:pt x="178" y="345"/>
                    </a:cubicBezTo>
                    <a:cubicBezTo>
                      <a:pt x="97" y="345"/>
                      <a:pt x="36" y="319"/>
                      <a:pt x="9" y="283"/>
                    </a:cubicBezTo>
                    <a:cubicBezTo>
                      <a:pt x="9" y="275"/>
                      <a:pt x="0" y="283"/>
                      <a:pt x="0" y="283"/>
                    </a:cubicBezTo>
                    <a:cubicBezTo>
                      <a:pt x="0" y="292"/>
                      <a:pt x="0" y="336"/>
                      <a:pt x="0" y="336"/>
                    </a:cubicBezTo>
                    <a:cubicBezTo>
                      <a:pt x="0" y="381"/>
                      <a:pt x="80" y="434"/>
                      <a:pt x="178" y="434"/>
                    </a:cubicBezTo>
                    <a:cubicBezTo>
                      <a:pt x="275" y="434"/>
                      <a:pt x="354" y="381"/>
                      <a:pt x="354" y="336"/>
                    </a:cubicBezTo>
                    <a:cubicBezTo>
                      <a:pt x="354" y="336"/>
                      <a:pt x="354" y="292"/>
                      <a:pt x="354" y="283"/>
                    </a:cubicBezTo>
                    <a:cubicBezTo>
                      <a:pt x="354" y="283"/>
                      <a:pt x="346" y="275"/>
                      <a:pt x="346" y="283"/>
                    </a:cubicBezTo>
                    <a:close/>
                    <a:moveTo>
                      <a:pt x="346" y="160"/>
                    </a:moveTo>
                    <a:lnTo>
                      <a:pt x="346" y="160"/>
                    </a:lnTo>
                    <a:cubicBezTo>
                      <a:pt x="328" y="186"/>
                      <a:pt x="257" y="213"/>
                      <a:pt x="178" y="213"/>
                    </a:cubicBezTo>
                    <a:cubicBezTo>
                      <a:pt x="97" y="213"/>
                      <a:pt x="36" y="186"/>
                      <a:pt x="9" y="160"/>
                    </a:cubicBezTo>
                    <a:cubicBezTo>
                      <a:pt x="9" y="151"/>
                      <a:pt x="0" y="160"/>
                      <a:pt x="0" y="160"/>
                    </a:cubicBezTo>
                    <a:lnTo>
                      <a:pt x="0" y="222"/>
                    </a:lnTo>
                    <a:cubicBezTo>
                      <a:pt x="0" y="257"/>
                      <a:pt x="80" y="292"/>
                      <a:pt x="178" y="292"/>
                    </a:cubicBezTo>
                    <a:cubicBezTo>
                      <a:pt x="275" y="292"/>
                      <a:pt x="354" y="257"/>
                      <a:pt x="354" y="222"/>
                    </a:cubicBezTo>
                    <a:lnTo>
                      <a:pt x="354" y="160"/>
                    </a:lnTo>
                    <a:cubicBezTo>
                      <a:pt x="354" y="160"/>
                      <a:pt x="346" y="151"/>
                      <a:pt x="346" y="160"/>
                    </a:cubicBezTo>
                    <a:close/>
                    <a:moveTo>
                      <a:pt x="178" y="0"/>
                    </a:moveTo>
                    <a:lnTo>
                      <a:pt x="178" y="0"/>
                    </a:lnTo>
                    <a:cubicBezTo>
                      <a:pt x="80" y="0"/>
                      <a:pt x="0" y="26"/>
                      <a:pt x="0" y="62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133"/>
                      <a:pt x="80" y="160"/>
                      <a:pt x="178" y="160"/>
                    </a:cubicBezTo>
                    <a:cubicBezTo>
                      <a:pt x="275" y="160"/>
                      <a:pt x="354" y="133"/>
                      <a:pt x="354" y="97"/>
                    </a:cubicBezTo>
                    <a:cubicBezTo>
                      <a:pt x="354" y="62"/>
                      <a:pt x="354" y="62"/>
                      <a:pt x="354" y="62"/>
                    </a:cubicBezTo>
                    <a:cubicBezTo>
                      <a:pt x="354" y="26"/>
                      <a:pt x="275" y="0"/>
                      <a:pt x="178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lIns="21984" tIns="10992" rIns="21984" bIns="10992" anchor="ctr"/>
              <a:lstStyle/>
              <a:p>
                <a:pPr>
                  <a:defRPr/>
                </a:pPr>
                <a:endParaRPr lang="en-US" sz="1150">
                  <a:latin typeface="Arial"/>
                  <a:cs typeface="Arial"/>
                </a:endParaRPr>
              </a:p>
            </p:txBody>
          </p:sp>
          <p:sp>
            <p:nvSpPr>
              <p:cNvPr id="216" name="Freeform 46"/>
              <p:cNvSpPr>
                <a:spLocks noChangeArrowheads="1"/>
              </p:cNvSpPr>
              <p:nvPr/>
            </p:nvSpPr>
            <p:spPr bwMode="auto">
              <a:xfrm>
                <a:off x="4737128" y="3717077"/>
                <a:ext cx="227977" cy="214671"/>
              </a:xfrm>
              <a:custGeom>
                <a:avLst/>
                <a:gdLst>
                  <a:gd name="T0" fmla="*/ 163754 w 461"/>
                  <a:gd name="T1" fmla="*/ 150508 h 443"/>
                  <a:gd name="T2" fmla="*/ 163754 w 461"/>
                  <a:gd name="T3" fmla="*/ 150508 h 443"/>
                  <a:gd name="T4" fmla="*/ 128116 w 461"/>
                  <a:gd name="T5" fmla="*/ 111089 h 443"/>
                  <a:gd name="T6" fmla="*/ 139845 w 461"/>
                  <a:gd name="T7" fmla="*/ 87349 h 443"/>
                  <a:gd name="T8" fmla="*/ 147965 w 461"/>
                  <a:gd name="T9" fmla="*/ 67639 h 443"/>
                  <a:gd name="T10" fmla="*/ 143905 w 461"/>
                  <a:gd name="T11" fmla="*/ 59128 h 443"/>
                  <a:gd name="T12" fmla="*/ 147965 w 461"/>
                  <a:gd name="T13" fmla="*/ 39419 h 443"/>
                  <a:gd name="T14" fmla="*/ 103756 w 461"/>
                  <a:gd name="T15" fmla="*/ 0 h 443"/>
                  <a:gd name="T16" fmla="*/ 59547 w 461"/>
                  <a:gd name="T17" fmla="*/ 39419 h 443"/>
                  <a:gd name="T18" fmla="*/ 63607 w 461"/>
                  <a:gd name="T19" fmla="*/ 59128 h 443"/>
                  <a:gd name="T20" fmla="*/ 59547 w 461"/>
                  <a:gd name="T21" fmla="*/ 67639 h 443"/>
                  <a:gd name="T22" fmla="*/ 67667 w 461"/>
                  <a:gd name="T23" fmla="*/ 87349 h 443"/>
                  <a:gd name="T24" fmla="*/ 79847 w 461"/>
                  <a:gd name="T25" fmla="*/ 111089 h 443"/>
                  <a:gd name="T26" fmla="*/ 43758 w 461"/>
                  <a:gd name="T27" fmla="*/ 150508 h 443"/>
                  <a:gd name="T28" fmla="*/ 0 w 461"/>
                  <a:gd name="T29" fmla="*/ 178281 h 443"/>
                  <a:gd name="T30" fmla="*/ 0 w 461"/>
                  <a:gd name="T31" fmla="*/ 197990 h 443"/>
                  <a:gd name="T32" fmla="*/ 103756 w 461"/>
                  <a:gd name="T33" fmla="*/ 197990 h 443"/>
                  <a:gd name="T34" fmla="*/ 207512 w 461"/>
                  <a:gd name="T35" fmla="*/ 197990 h 443"/>
                  <a:gd name="T36" fmla="*/ 207512 w 461"/>
                  <a:gd name="T37" fmla="*/ 178281 h 443"/>
                  <a:gd name="T38" fmla="*/ 163754 w 461"/>
                  <a:gd name="T39" fmla="*/ 150508 h 44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61" h="443" fill="norm" stroke="1" extrusionOk="0">
                    <a:moveTo>
                      <a:pt x="363" y="336"/>
                    </a:moveTo>
                    <a:lnTo>
                      <a:pt x="363" y="336"/>
                    </a:lnTo>
                    <a:cubicBezTo>
                      <a:pt x="301" y="310"/>
                      <a:pt x="284" y="292"/>
                      <a:pt x="284" y="248"/>
                    </a:cubicBezTo>
                    <a:cubicBezTo>
                      <a:pt x="284" y="230"/>
                      <a:pt x="301" y="239"/>
                      <a:pt x="310" y="195"/>
                    </a:cubicBezTo>
                    <a:cubicBezTo>
                      <a:pt x="310" y="176"/>
                      <a:pt x="328" y="195"/>
                      <a:pt x="328" y="151"/>
                    </a:cubicBezTo>
                    <a:cubicBezTo>
                      <a:pt x="328" y="132"/>
                      <a:pt x="319" y="132"/>
                      <a:pt x="319" y="132"/>
                    </a:cubicBezTo>
                    <a:cubicBezTo>
                      <a:pt x="319" y="132"/>
                      <a:pt x="328" y="106"/>
                      <a:pt x="328" y="88"/>
                    </a:cubicBezTo>
                    <a:cubicBezTo>
                      <a:pt x="328" y="61"/>
                      <a:pt x="319" y="0"/>
                      <a:pt x="230" y="0"/>
                    </a:cubicBezTo>
                    <a:cubicBezTo>
                      <a:pt x="141" y="0"/>
                      <a:pt x="132" y="61"/>
                      <a:pt x="132" y="88"/>
                    </a:cubicBezTo>
                    <a:cubicBezTo>
                      <a:pt x="132" y="106"/>
                      <a:pt x="141" y="132"/>
                      <a:pt x="141" y="132"/>
                    </a:cubicBezTo>
                    <a:cubicBezTo>
                      <a:pt x="141" y="132"/>
                      <a:pt x="132" y="132"/>
                      <a:pt x="132" y="151"/>
                    </a:cubicBezTo>
                    <a:cubicBezTo>
                      <a:pt x="132" y="195"/>
                      <a:pt x="150" y="176"/>
                      <a:pt x="150" y="195"/>
                    </a:cubicBezTo>
                    <a:cubicBezTo>
                      <a:pt x="159" y="239"/>
                      <a:pt x="177" y="230"/>
                      <a:pt x="177" y="248"/>
                    </a:cubicBezTo>
                    <a:cubicBezTo>
                      <a:pt x="177" y="292"/>
                      <a:pt x="159" y="310"/>
                      <a:pt x="97" y="336"/>
                    </a:cubicBezTo>
                    <a:cubicBezTo>
                      <a:pt x="35" y="354"/>
                      <a:pt x="0" y="380"/>
                      <a:pt x="0" y="398"/>
                    </a:cubicBezTo>
                    <a:cubicBezTo>
                      <a:pt x="0" y="407"/>
                      <a:pt x="0" y="442"/>
                      <a:pt x="0" y="442"/>
                    </a:cubicBezTo>
                    <a:cubicBezTo>
                      <a:pt x="230" y="442"/>
                      <a:pt x="230" y="442"/>
                      <a:pt x="230" y="442"/>
                    </a:cubicBezTo>
                    <a:cubicBezTo>
                      <a:pt x="460" y="442"/>
                      <a:pt x="460" y="442"/>
                      <a:pt x="460" y="442"/>
                    </a:cubicBezTo>
                    <a:cubicBezTo>
                      <a:pt x="460" y="442"/>
                      <a:pt x="460" y="407"/>
                      <a:pt x="460" y="398"/>
                    </a:cubicBezTo>
                    <a:cubicBezTo>
                      <a:pt x="460" y="380"/>
                      <a:pt x="425" y="354"/>
                      <a:pt x="363" y="336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lIns="21984" tIns="10992" rIns="21984" bIns="10992" anchor="ctr"/>
              <a:lstStyle/>
              <a:p>
                <a:pPr>
                  <a:defRPr/>
                </a:pPr>
                <a:endParaRPr lang="en-US" sz="1150">
                  <a:latin typeface="Arial"/>
                  <a:cs typeface="Arial"/>
                </a:endParaRPr>
              </a:p>
            </p:txBody>
          </p:sp>
        </p:grpSp>
        <p:sp>
          <p:nvSpPr>
            <p:cNvPr id="212" name="Прямоугольник 211"/>
            <p:cNvSpPr/>
            <p:nvPr/>
          </p:nvSpPr>
          <p:spPr bwMode="auto">
            <a:xfrm>
              <a:off x="8607585" y="3219240"/>
              <a:ext cx="5328332" cy="52806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8142" marR="3257">
                <a:spcBef>
                  <a:spcPts val="67"/>
                </a:spcBef>
                <a:defRPr/>
              </a:pPr>
              <a:r>
                <a:rPr lang="ru-RU" sz="800" i="1">
                  <a:latin typeface="Arial"/>
                  <a:cs typeface="Arial"/>
                </a:rPr>
                <a:t>Компания, предоставляющая услуги ремонта горнотранспортного  и энергетического оборудования</a:t>
              </a:r>
              <a:endParaRPr/>
            </a:p>
          </p:txBody>
        </p:sp>
      </p:grpSp>
      <p:sp>
        <p:nvSpPr>
          <p:cNvPr id="217" name="Прямоугольник 216"/>
          <p:cNvSpPr/>
          <p:nvPr/>
        </p:nvSpPr>
        <p:spPr bwMode="auto">
          <a:xfrm>
            <a:off x="5309470" y="3758565"/>
            <a:ext cx="4399860" cy="118217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50">
              <a:latin typeface="Arial"/>
              <a:cs typeface="Arial"/>
            </a:endParaRPr>
          </a:p>
        </p:txBody>
      </p:sp>
      <p:grpSp>
        <p:nvGrpSpPr>
          <p:cNvPr id="218" name="Группа 217"/>
          <p:cNvGrpSpPr/>
          <p:nvPr/>
        </p:nvGrpSpPr>
        <p:grpSpPr bwMode="auto">
          <a:xfrm>
            <a:off x="5307650" y="4002797"/>
            <a:ext cx="4401679" cy="785981"/>
            <a:chOff x="493017" y="2846831"/>
            <a:chExt cx="6975156" cy="1225939"/>
          </a:xfrm>
        </p:grpSpPr>
        <p:sp>
          <p:nvSpPr>
            <p:cNvPr id="219" name="Прямоугольник 218"/>
            <p:cNvSpPr/>
            <p:nvPr/>
          </p:nvSpPr>
          <p:spPr bwMode="auto">
            <a:xfrm>
              <a:off x="493017" y="2846831"/>
              <a:ext cx="6975156" cy="1225939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 sz="1150">
                <a:latin typeface="Arial"/>
                <a:cs typeface="Arial"/>
              </a:endParaRPr>
            </a:p>
          </p:txBody>
        </p:sp>
        <p:sp>
          <p:nvSpPr>
            <p:cNvPr id="220" name="TextBox 219"/>
            <p:cNvSpPr txBox="1"/>
            <p:nvPr/>
          </p:nvSpPr>
          <p:spPr bwMode="auto">
            <a:xfrm>
              <a:off x="1425080" y="2921160"/>
              <a:ext cx="5653729" cy="359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631845">
                <a:spcBef>
                  <a:spcPts val="638"/>
                </a:spcBef>
                <a:defRPr/>
              </a:pPr>
              <a:r>
                <a:rPr lang="ru-RU" sz="900" b="1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</a:rPr>
                <a:t>/ ООО «СИБИРСКИЙ ПЕКАРЬ»</a:t>
              </a:r>
              <a:endParaRPr/>
            </a:p>
          </p:txBody>
        </p:sp>
        <p:grpSp>
          <p:nvGrpSpPr>
            <p:cNvPr id="221" name="Группа 220"/>
            <p:cNvGrpSpPr/>
            <p:nvPr/>
          </p:nvGrpSpPr>
          <p:grpSpPr bwMode="auto">
            <a:xfrm>
              <a:off x="1534358" y="3664348"/>
              <a:ext cx="5095974" cy="245422"/>
              <a:chOff x="1542723" y="3513784"/>
              <a:chExt cx="5095974" cy="245422"/>
            </a:xfrm>
          </p:grpSpPr>
          <p:sp>
            <p:nvSpPr>
              <p:cNvPr id="223" name="object 12"/>
              <p:cNvSpPr txBox="1"/>
              <p:nvPr/>
            </p:nvSpPr>
            <p:spPr bwMode="auto">
              <a:xfrm>
                <a:off x="1801147" y="3537238"/>
                <a:ext cx="2315378" cy="22002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vert="horz" wrap="square" lIns="36000" tIns="36000" rIns="36000" bIns="36000" rtlCol="0">
                <a:spAutoFit/>
              </a:bodyPr>
              <a:lstStyle/>
              <a:p>
                <a:pPr marL="19541">
                  <a:lnSpc>
                    <a:spcPts val="1093"/>
                  </a:lnSpc>
                  <a:defRPr/>
                </a:pP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  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188,6 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млн рублей</a:t>
                </a:r>
                <a:endParaRPr sz="750" b="1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4" name="object 13"/>
              <p:cNvSpPr txBox="1"/>
              <p:nvPr/>
            </p:nvSpPr>
            <p:spPr bwMode="auto">
              <a:xfrm>
                <a:off x="5291456" y="3513784"/>
                <a:ext cx="1347241" cy="22002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vert="horz" wrap="square" lIns="36000" tIns="36000" rIns="36000" bIns="36000" rtlCol="0">
                <a:spAutoFit/>
              </a:bodyPr>
              <a:lstStyle/>
              <a:p>
                <a:pPr marL="19541">
                  <a:lnSpc>
                    <a:spcPts val="1093"/>
                  </a:lnSpc>
                  <a:defRPr/>
                </a:pPr>
                <a:r>
                  <a:rPr lang="ru-RU" sz="750" b="1" spc="-134">
                    <a:solidFill>
                      <a:schemeClr val="bg1"/>
                    </a:solidFill>
                    <a:latin typeface="Arial"/>
                    <a:cs typeface="Arial"/>
                  </a:rPr>
                  <a:t>   </a:t>
                </a:r>
                <a:r>
                  <a:rPr lang="ru-RU" sz="750" b="1" spc="-10">
                    <a:solidFill>
                      <a:schemeClr val="bg1"/>
                    </a:solidFill>
                    <a:latin typeface="Arial"/>
                    <a:cs typeface="Arial"/>
                  </a:rPr>
                  <a:t>69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 </a:t>
                </a:r>
                <a:r>
                  <a:rPr lang="ru-RU" sz="750" b="1">
                    <a:solidFill>
                      <a:schemeClr val="bg1"/>
                    </a:solidFill>
                    <a:latin typeface="Arial"/>
                    <a:cs typeface="Arial"/>
                  </a:rPr>
                  <a:t>чел.</a:t>
                </a:r>
                <a:endParaRPr/>
              </a:p>
            </p:txBody>
          </p:sp>
          <p:sp>
            <p:nvSpPr>
              <p:cNvPr id="225" name="Freeform 111"/>
              <p:cNvSpPr>
                <a:spLocks noChangeArrowheads="1"/>
              </p:cNvSpPr>
              <p:nvPr/>
            </p:nvSpPr>
            <p:spPr bwMode="auto">
              <a:xfrm>
                <a:off x="1542723" y="3547969"/>
                <a:ext cx="175769" cy="211237"/>
              </a:xfrm>
              <a:custGeom>
                <a:avLst/>
                <a:gdLst>
                  <a:gd name="T0" fmla="*/ 156272 w 355"/>
                  <a:gd name="T1" fmla="*/ 127033 h 435"/>
                  <a:gd name="T2" fmla="*/ 156272 w 355"/>
                  <a:gd name="T3" fmla="*/ 127033 h 435"/>
                  <a:gd name="T4" fmla="*/ 80394 w 355"/>
                  <a:gd name="T5" fmla="*/ 154863 h 435"/>
                  <a:gd name="T6" fmla="*/ 4065 w 355"/>
                  <a:gd name="T7" fmla="*/ 127033 h 435"/>
                  <a:gd name="T8" fmla="*/ 0 w 355"/>
                  <a:gd name="T9" fmla="*/ 127033 h 435"/>
                  <a:gd name="T10" fmla="*/ 0 w 355"/>
                  <a:gd name="T11" fmla="*/ 150823 h 435"/>
                  <a:gd name="T12" fmla="*/ 80394 w 355"/>
                  <a:gd name="T13" fmla="*/ 194813 h 435"/>
                  <a:gd name="T14" fmla="*/ 159885 w 355"/>
                  <a:gd name="T15" fmla="*/ 150823 h 435"/>
                  <a:gd name="T16" fmla="*/ 159885 w 355"/>
                  <a:gd name="T17" fmla="*/ 127033 h 435"/>
                  <a:gd name="T18" fmla="*/ 156272 w 355"/>
                  <a:gd name="T19" fmla="*/ 127033 h 435"/>
                  <a:gd name="T20" fmla="*/ 156272 w 355"/>
                  <a:gd name="T21" fmla="*/ 71821 h 435"/>
                  <a:gd name="T22" fmla="*/ 156272 w 355"/>
                  <a:gd name="T23" fmla="*/ 71821 h 435"/>
                  <a:gd name="T24" fmla="*/ 80394 w 355"/>
                  <a:gd name="T25" fmla="*/ 95611 h 435"/>
                  <a:gd name="T26" fmla="*/ 4065 w 355"/>
                  <a:gd name="T27" fmla="*/ 71821 h 435"/>
                  <a:gd name="T28" fmla="*/ 0 w 355"/>
                  <a:gd name="T29" fmla="*/ 71821 h 435"/>
                  <a:gd name="T30" fmla="*/ 0 w 355"/>
                  <a:gd name="T31" fmla="*/ 99651 h 435"/>
                  <a:gd name="T32" fmla="*/ 80394 w 355"/>
                  <a:gd name="T33" fmla="*/ 131072 h 435"/>
                  <a:gd name="T34" fmla="*/ 159885 w 355"/>
                  <a:gd name="T35" fmla="*/ 99651 h 435"/>
                  <a:gd name="T36" fmla="*/ 159885 w 355"/>
                  <a:gd name="T37" fmla="*/ 71821 h 435"/>
                  <a:gd name="T38" fmla="*/ 156272 w 355"/>
                  <a:gd name="T39" fmla="*/ 71821 h 435"/>
                  <a:gd name="T40" fmla="*/ 80394 w 355"/>
                  <a:gd name="T41" fmla="*/ 0 h 435"/>
                  <a:gd name="T42" fmla="*/ 80394 w 355"/>
                  <a:gd name="T43" fmla="*/ 0 h 435"/>
                  <a:gd name="T44" fmla="*/ 0 w 355"/>
                  <a:gd name="T45" fmla="*/ 27830 h 435"/>
                  <a:gd name="T46" fmla="*/ 0 w 355"/>
                  <a:gd name="T47" fmla="*/ 43541 h 435"/>
                  <a:gd name="T48" fmla="*/ 80394 w 355"/>
                  <a:gd name="T49" fmla="*/ 71821 h 435"/>
                  <a:gd name="T50" fmla="*/ 159885 w 355"/>
                  <a:gd name="T51" fmla="*/ 43541 h 435"/>
                  <a:gd name="T52" fmla="*/ 159885 w 355"/>
                  <a:gd name="T53" fmla="*/ 27830 h 435"/>
                  <a:gd name="T54" fmla="*/ 80394 w 355"/>
                  <a:gd name="T55" fmla="*/ 0 h 43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55" h="435" fill="norm" stroke="1" extrusionOk="0">
                    <a:moveTo>
                      <a:pt x="346" y="283"/>
                    </a:moveTo>
                    <a:lnTo>
                      <a:pt x="346" y="283"/>
                    </a:lnTo>
                    <a:cubicBezTo>
                      <a:pt x="328" y="319"/>
                      <a:pt x="257" y="345"/>
                      <a:pt x="178" y="345"/>
                    </a:cubicBezTo>
                    <a:cubicBezTo>
                      <a:pt x="97" y="345"/>
                      <a:pt x="36" y="319"/>
                      <a:pt x="9" y="283"/>
                    </a:cubicBezTo>
                    <a:cubicBezTo>
                      <a:pt x="9" y="275"/>
                      <a:pt x="0" y="283"/>
                      <a:pt x="0" y="283"/>
                    </a:cubicBezTo>
                    <a:cubicBezTo>
                      <a:pt x="0" y="292"/>
                      <a:pt x="0" y="336"/>
                      <a:pt x="0" y="336"/>
                    </a:cubicBezTo>
                    <a:cubicBezTo>
                      <a:pt x="0" y="381"/>
                      <a:pt x="80" y="434"/>
                      <a:pt x="178" y="434"/>
                    </a:cubicBezTo>
                    <a:cubicBezTo>
                      <a:pt x="275" y="434"/>
                      <a:pt x="354" y="381"/>
                      <a:pt x="354" y="336"/>
                    </a:cubicBezTo>
                    <a:cubicBezTo>
                      <a:pt x="354" y="336"/>
                      <a:pt x="354" y="292"/>
                      <a:pt x="354" y="283"/>
                    </a:cubicBezTo>
                    <a:cubicBezTo>
                      <a:pt x="354" y="283"/>
                      <a:pt x="346" y="275"/>
                      <a:pt x="346" y="283"/>
                    </a:cubicBezTo>
                    <a:close/>
                    <a:moveTo>
                      <a:pt x="346" y="160"/>
                    </a:moveTo>
                    <a:lnTo>
                      <a:pt x="346" y="160"/>
                    </a:lnTo>
                    <a:cubicBezTo>
                      <a:pt x="328" y="186"/>
                      <a:pt x="257" y="213"/>
                      <a:pt x="178" y="213"/>
                    </a:cubicBezTo>
                    <a:cubicBezTo>
                      <a:pt x="97" y="213"/>
                      <a:pt x="36" y="186"/>
                      <a:pt x="9" y="160"/>
                    </a:cubicBezTo>
                    <a:cubicBezTo>
                      <a:pt x="9" y="151"/>
                      <a:pt x="0" y="160"/>
                      <a:pt x="0" y="160"/>
                    </a:cubicBezTo>
                    <a:lnTo>
                      <a:pt x="0" y="222"/>
                    </a:lnTo>
                    <a:cubicBezTo>
                      <a:pt x="0" y="257"/>
                      <a:pt x="80" y="292"/>
                      <a:pt x="178" y="292"/>
                    </a:cubicBezTo>
                    <a:cubicBezTo>
                      <a:pt x="275" y="292"/>
                      <a:pt x="354" y="257"/>
                      <a:pt x="354" y="222"/>
                    </a:cubicBezTo>
                    <a:lnTo>
                      <a:pt x="354" y="160"/>
                    </a:lnTo>
                    <a:cubicBezTo>
                      <a:pt x="354" y="160"/>
                      <a:pt x="346" y="151"/>
                      <a:pt x="346" y="160"/>
                    </a:cubicBezTo>
                    <a:close/>
                    <a:moveTo>
                      <a:pt x="178" y="0"/>
                    </a:moveTo>
                    <a:lnTo>
                      <a:pt x="178" y="0"/>
                    </a:lnTo>
                    <a:cubicBezTo>
                      <a:pt x="80" y="0"/>
                      <a:pt x="0" y="26"/>
                      <a:pt x="0" y="62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133"/>
                      <a:pt x="80" y="160"/>
                      <a:pt x="178" y="160"/>
                    </a:cubicBezTo>
                    <a:cubicBezTo>
                      <a:pt x="275" y="160"/>
                      <a:pt x="354" y="133"/>
                      <a:pt x="354" y="97"/>
                    </a:cubicBezTo>
                    <a:cubicBezTo>
                      <a:pt x="354" y="62"/>
                      <a:pt x="354" y="62"/>
                      <a:pt x="354" y="62"/>
                    </a:cubicBezTo>
                    <a:cubicBezTo>
                      <a:pt x="354" y="26"/>
                      <a:pt x="275" y="0"/>
                      <a:pt x="178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lIns="21984" tIns="10992" rIns="21984" bIns="10992" anchor="ctr"/>
              <a:lstStyle/>
              <a:p>
                <a:pPr>
                  <a:defRPr/>
                </a:pPr>
                <a:endParaRPr lang="en-US" sz="1150">
                  <a:latin typeface="Arial"/>
                  <a:cs typeface="Arial"/>
                </a:endParaRPr>
              </a:p>
            </p:txBody>
          </p:sp>
          <p:sp>
            <p:nvSpPr>
              <p:cNvPr id="226" name="Freeform 46"/>
              <p:cNvSpPr>
                <a:spLocks noChangeArrowheads="1"/>
              </p:cNvSpPr>
              <p:nvPr/>
            </p:nvSpPr>
            <p:spPr bwMode="auto">
              <a:xfrm>
                <a:off x="4703474" y="3532275"/>
                <a:ext cx="227978" cy="214673"/>
              </a:xfrm>
              <a:custGeom>
                <a:avLst/>
                <a:gdLst>
                  <a:gd name="T0" fmla="*/ 163754 w 461"/>
                  <a:gd name="T1" fmla="*/ 150508 h 443"/>
                  <a:gd name="T2" fmla="*/ 163754 w 461"/>
                  <a:gd name="T3" fmla="*/ 150508 h 443"/>
                  <a:gd name="T4" fmla="*/ 128116 w 461"/>
                  <a:gd name="T5" fmla="*/ 111089 h 443"/>
                  <a:gd name="T6" fmla="*/ 139845 w 461"/>
                  <a:gd name="T7" fmla="*/ 87349 h 443"/>
                  <a:gd name="T8" fmla="*/ 147965 w 461"/>
                  <a:gd name="T9" fmla="*/ 67639 h 443"/>
                  <a:gd name="T10" fmla="*/ 143905 w 461"/>
                  <a:gd name="T11" fmla="*/ 59128 h 443"/>
                  <a:gd name="T12" fmla="*/ 147965 w 461"/>
                  <a:gd name="T13" fmla="*/ 39419 h 443"/>
                  <a:gd name="T14" fmla="*/ 103756 w 461"/>
                  <a:gd name="T15" fmla="*/ 0 h 443"/>
                  <a:gd name="T16" fmla="*/ 59547 w 461"/>
                  <a:gd name="T17" fmla="*/ 39419 h 443"/>
                  <a:gd name="T18" fmla="*/ 63607 w 461"/>
                  <a:gd name="T19" fmla="*/ 59128 h 443"/>
                  <a:gd name="T20" fmla="*/ 59547 w 461"/>
                  <a:gd name="T21" fmla="*/ 67639 h 443"/>
                  <a:gd name="T22" fmla="*/ 67667 w 461"/>
                  <a:gd name="T23" fmla="*/ 87349 h 443"/>
                  <a:gd name="T24" fmla="*/ 79847 w 461"/>
                  <a:gd name="T25" fmla="*/ 111089 h 443"/>
                  <a:gd name="T26" fmla="*/ 43758 w 461"/>
                  <a:gd name="T27" fmla="*/ 150508 h 443"/>
                  <a:gd name="T28" fmla="*/ 0 w 461"/>
                  <a:gd name="T29" fmla="*/ 178281 h 443"/>
                  <a:gd name="T30" fmla="*/ 0 w 461"/>
                  <a:gd name="T31" fmla="*/ 197990 h 443"/>
                  <a:gd name="T32" fmla="*/ 103756 w 461"/>
                  <a:gd name="T33" fmla="*/ 197990 h 443"/>
                  <a:gd name="T34" fmla="*/ 207512 w 461"/>
                  <a:gd name="T35" fmla="*/ 197990 h 443"/>
                  <a:gd name="T36" fmla="*/ 207512 w 461"/>
                  <a:gd name="T37" fmla="*/ 178281 h 443"/>
                  <a:gd name="T38" fmla="*/ 163754 w 461"/>
                  <a:gd name="T39" fmla="*/ 150508 h 44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461" h="443" fill="norm" stroke="1" extrusionOk="0">
                    <a:moveTo>
                      <a:pt x="363" y="336"/>
                    </a:moveTo>
                    <a:lnTo>
                      <a:pt x="363" y="336"/>
                    </a:lnTo>
                    <a:cubicBezTo>
                      <a:pt x="301" y="310"/>
                      <a:pt x="284" y="292"/>
                      <a:pt x="284" y="248"/>
                    </a:cubicBezTo>
                    <a:cubicBezTo>
                      <a:pt x="284" y="230"/>
                      <a:pt x="301" y="239"/>
                      <a:pt x="310" y="195"/>
                    </a:cubicBezTo>
                    <a:cubicBezTo>
                      <a:pt x="310" y="176"/>
                      <a:pt x="328" y="195"/>
                      <a:pt x="328" y="151"/>
                    </a:cubicBezTo>
                    <a:cubicBezTo>
                      <a:pt x="328" y="132"/>
                      <a:pt x="319" y="132"/>
                      <a:pt x="319" y="132"/>
                    </a:cubicBezTo>
                    <a:cubicBezTo>
                      <a:pt x="319" y="132"/>
                      <a:pt x="328" y="106"/>
                      <a:pt x="328" y="88"/>
                    </a:cubicBezTo>
                    <a:cubicBezTo>
                      <a:pt x="328" y="61"/>
                      <a:pt x="319" y="0"/>
                      <a:pt x="230" y="0"/>
                    </a:cubicBezTo>
                    <a:cubicBezTo>
                      <a:pt x="141" y="0"/>
                      <a:pt x="132" y="61"/>
                      <a:pt x="132" y="88"/>
                    </a:cubicBezTo>
                    <a:cubicBezTo>
                      <a:pt x="132" y="106"/>
                      <a:pt x="141" y="132"/>
                      <a:pt x="141" y="132"/>
                    </a:cubicBezTo>
                    <a:cubicBezTo>
                      <a:pt x="141" y="132"/>
                      <a:pt x="132" y="132"/>
                      <a:pt x="132" y="151"/>
                    </a:cubicBezTo>
                    <a:cubicBezTo>
                      <a:pt x="132" y="195"/>
                      <a:pt x="150" y="176"/>
                      <a:pt x="150" y="195"/>
                    </a:cubicBezTo>
                    <a:cubicBezTo>
                      <a:pt x="159" y="239"/>
                      <a:pt x="177" y="230"/>
                      <a:pt x="177" y="248"/>
                    </a:cubicBezTo>
                    <a:cubicBezTo>
                      <a:pt x="177" y="292"/>
                      <a:pt x="159" y="310"/>
                      <a:pt x="97" y="336"/>
                    </a:cubicBezTo>
                    <a:cubicBezTo>
                      <a:pt x="35" y="354"/>
                      <a:pt x="0" y="380"/>
                      <a:pt x="0" y="398"/>
                    </a:cubicBezTo>
                    <a:cubicBezTo>
                      <a:pt x="0" y="407"/>
                      <a:pt x="0" y="442"/>
                      <a:pt x="0" y="442"/>
                    </a:cubicBezTo>
                    <a:cubicBezTo>
                      <a:pt x="230" y="442"/>
                      <a:pt x="230" y="442"/>
                      <a:pt x="230" y="442"/>
                    </a:cubicBezTo>
                    <a:cubicBezTo>
                      <a:pt x="460" y="442"/>
                      <a:pt x="460" y="442"/>
                      <a:pt x="460" y="442"/>
                    </a:cubicBezTo>
                    <a:cubicBezTo>
                      <a:pt x="460" y="442"/>
                      <a:pt x="460" y="407"/>
                      <a:pt x="460" y="398"/>
                    </a:cubicBezTo>
                    <a:cubicBezTo>
                      <a:pt x="460" y="380"/>
                      <a:pt x="425" y="354"/>
                      <a:pt x="363" y="336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lIns="21984" tIns="10992" rIns="21984" bIns="10992" anchor="ctr"/>
              <a:lstStyle/>
              <a:p>
                <a:pPr>
                  <a:defRPr/>
                </a:pPr>
                <a:endParaRPr lang="en-US" sz="1150">
                  <a:latin typeface="Arial"/>
                  <a:cs typeface="Arial"/>
                </a:endParaRPr>
              </a:p>
            </p:txBody>
          </p:sp>
        </p:grpSp>
        <p:sp>
          <p:nvSpPr>
            <p:cNvPr id="222" name="Прямоугольник 221"/>
            <p:cNvSpPr/>
            <p:nvPr/>
          </p:nvSpPr>
          <p:spPr bwMode="auto">
            <a:xfrm>
              <a:off x="1425079" y="3167915"/>
              <a:ext cx="5653729" cy="52806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8142" marR="3257">
                <a:spcBef>
                  <a:spcPts val="67"/>
                </a:spcBef>
                <a:defRPr/>
              </a:pPr>
              <a:r>
                <a:rPr lang="ru-RU" sz="800" i="1">
                  <a:latin typeface="Arial"/>
                  <a:cs typeface="Arial"/>
                </a:rPr>
                <a:t>Крупнейшее предприятие, выпускающее широкий ассортимент хлебобулочной продукции</a:t>
              </a:r>
              <a:endParaRPr/>
            </a:p>
          </p:txBody>
        </p:sp>
      </p:grpSp>
      <p:sp>
        <p:nvSpPr>
          <p:cNvPr id="227" name="TextBox 226"/>
          <p:cNvSpPr txBox="1"/>
          <p:nvPr/>
        </p:nvSpPr>
        <p:spPr bwMode="auto">
          <a:xfrm>
            <a:off x="5479823" y="3766427"/>
            <a:ext cx="3719985" cy="230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b="1" cap="all">
                <a:solidFill>
                  <a:schemeClr val="bg1"/>
                </a:solidFill>
                <a:latin typeface="Arial"/>
                <a:cs typeface="Arial"/>
              </a:rPr>
              <a:t>Пищевая промышленность</a:t>
            </a:r>
            <a:endParaRPr/>
          </a:p>
        </p:txBody>
      </p:sp>
      <p:sp>
        <p:nvSpPr>
          <p:cNvPr id="228" name="TextBox 227"/>
          <p:cNvSpPr txBox="1"/>
          <p:nvPr/>
        </p:nvSpPr>
        <p:spPr bwMode="auto">
          <a:xfrm>
            <a:off x="743978" y="3798747"/>
            <a:ext cx="3712564" cy="230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b="1" cap="all">
                <a:solidFill>
                  <a:schemeClr val="bg1"/>
                </a:solidFill>
                <a:latin typeface="Arial"/>
                <a:cs typeface="Arial"/>
              </a:rPr>
              <a:t>Ремонт оборудования</a:t>
            </a:r>
            <a:endParaRPr/>
          </a:p>
        </p:txBody>
      </p:sp>
      <p:sp>
        <p:nvSpPr>
          <p:cNvPr id="229" name="Прямоугольник 228"/>
          <p:cNvSpPr/>
          <p:nvPr/>
        </p:nvSpPr>
        <p:spPr bwMode="auto">
          <a:xfrm>
            <a:off x="781724" y="1917184"/>
            <a:ext cx="95717" cy="10044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50">
              <a:latin typeface="Arial"/>
              <a:cs typeface="Arial"/>
            </a:endParaRPr>
          </a:p>
        </p:txBody>
      </p:sp>
      <p:cxnSp>
        <p:nvCxnSpPr>
          <p:cNvPr id="230" name="Прямая со стрелкой 229"/>
          <p:cNvCxnSpPr>
            <a:cxnSpLocks/>
          </p:cNvCxnSpPr>
          <p:nvPr/>
        </p:nvCxnSpPr>
        <p:spPr bwMode="auto">
          <a:xfrm>
            <a:off x="889355" y="1974170"/>
            <a:ext cx="200555" cy="0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prstDash val="sysDot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Прямоугольник 230"/>
          <p:cNvSpPr/>
          <p:nvPr/>
        </p:nvSpPr>
        <p:spPr bwMode="auto">
          <a:xfrm>
            <a:off x="776829" y="2855478"/>
            <a:ext cx="95717" cy="10044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50">
              <a:latin typeface="Arial"/>
              <a:cs typeface="Arial"/>
            </a:endParaRPr>
          </a:p>
        </p:txBody>
      </p:sp>
      <p:cxnSp>
        <p:nvCxnSpPr>
          <p:cNvPr id="232" name="Прямая со стрелкой 231"/>
          <p:cNvCxnSpPr>
            <a:cxnSpLocks/>
          </p:cNvCxnSpPr>
          <p:nvPr/>
        </p:nvCxnSpPr>
        <p:spPr bwMode="auto">
          <a:xfrm>
            <a:off x="884459" y="2912466"/>
            <a:ext cx="200555" cy="0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prstDash val="sysDot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Прямоугольник 232"/>
          <p:cNvSpPr/>
          <p:nvPr/>
        </p:nvSpPr>
        <p:spPr bwMode="auto">
          <a:xfrm>
            <a:off x="776829" y="4157460"/>
            <a:ext cx="95717" cy="10044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50">
              <a:latin typeface="Arial"/>
              <a:cs typeface="Arial"/>
            </a:endParaRPr>
          </a:p>
        </p:txBody>
      </p:sp>
      <p:cxnSp>
        <p:nvCxnSpPr>
          <p:cNvPr id="234" name="Прямая со стрелкой 233"/>
          <p:cNvCxnSpPr>
            <a:cxnSpLocks/>
          </p:cNvCxnSpPr>
          <p:nvPr/>
        </p:nvCxnSpPr>
        <p:spPr bwMode="auto">
          <a:xfrm>
            <a:off x="884459" y="4214447"/>
            <a:ext cx="200555" cy="0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prstDash val="sysDot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Прямоугольник 234"/>
          <p:cNvSpPr/>
          <p:nvPr/>
        </p:nvSpPr>
        <p:spPr bwMode="auto">
          <a:xfrm>
            <a:off x="776829" y="5485605"/>
            <a:ext cx="95717" cy="10044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50">
              <a:latin typeface="Arial"/>
              <a:cs typeface="Arial"/>
            </a:endParaRPr>
          </a:p>
        </p:txBody>
      </p:sp>
      <p:cxnSp>
        <p:nvCxnSpPr>
          <p:cNvPr id="236" name="Прямая со стрелкой 235"/>
          <p:cNvCxnSpPr>
            <a:cxnSpLocks/>
          </p:cNvCxnSpPr>
          <p:nvPr/>
        </p:nvCxnSpPr>
        <p:spPr bwMode="auto">
          <a:xfrm>
            <a:off x="884459" y="5542592"/>
            <a:ext cx="200555" cy="0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prstDash val="sysDot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Прямоугольник 236"/>
          <p:cNvSpPr/>
          <p:nvPr/>
        </p:nvSpPr>
        <p:spPr bwMode="auto">
          <a:xfrm>
            <a:off x="5479823" y="1889857"/>
            <a:ext cx="95717" cy="10044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50">
              <a:latin typeface="Arial"/>
              <a:cs typeface="Arial"/>
            </a:endParaRPr>
          </a:p>
        </p:txBody>
      </p:sp>
      <p:cxnSp>
        <p:nvCxnSpPr>
          <p:cNvPr id="238" name="Прямая со стрелкой 237"/>
          <p:cNvCxnSpPr>
            <a:cxnSpLocks/>
          </p:cNvCxnSpPr>
          <p:nvPr/>
        </p:nvCxnSpPr>
        <p:spPr bwMode="auto">
          <a:xfrm>
            <a:off x="5587453" y="1946844"/>
            <a:ext cx="200555" cy="0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prstDash val="sysDot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Прямоугольник 238"/>
          <p:cNvSpPr/>
          <p:nvPr/>
        </p:nvSpPr>
        <p:spPr bwMode="auto">
          <a:xfrm>
            <a:off x="5479823" y="2839624"/>
            <a:ext cx="95717" cy="10044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50">
              <a:latin typeface="Arial"/>
              <a:cs typeface="Arial"/>
            </a:endParaRPr>
          </a:p>
        </p:txBody>
      </p:sp>
      <p:cxnSp>
        <p:nvCxnSpPr>
          <p:cNvPr id="240" name="Прямая со стрелкой 239"/>
          <p:cNvCxnSpPr>
            <a:cxnSpLocks/>
          </p:cNvCxnSpPr>
          <p:nvPr/>
        </p:nvCxnSpPr>
        <p:spPr bwMode="auto">
          <a:xfrm>
            <a:off x="5587453" y="2896611"/>
            <a:ext cx="200555" cy="0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prstDash val="sysDot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Прямоугольник 240"/>
          <p:cNvSpPr/>
          <p:nvPr/>
        </p:nvSpPr>
        <p:spPr bwMode="auto">
          <a:xfrm>
            <a:off x="5477358" y="4140726"/>
            <a:ext cx="95717" cy="10044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50">
              <a:latin typeface="Arial"/>
              <a:cs typeface="Arial"/>
            </a:endParaRPr>
          </a:p>
        </p:txBody>
      </p:sp>
      <p:cxnSp>
        <p:nvCxnSpPr>
          <p:cNvPr id="242" name="Прямая со стрелкой 241"/>
          <p:cNvCxnSpPr>
            <a:cxnSpLocks/>
          </p:cNvCxnSpPr>
          <p:nvPr/>
        </p:nvCxnSpPr>
        <p:spPr bwMode="auto">
          <a:xfrm>
            <a:off x="5584989" y="4197713"/>
            <a:ext cx="200555" cy="0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prstDash val="sysDot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" name="object 21"/>
          <p:cNvSpPr txBox="1"/>
          <p:nvPr/>
        </p:nvSpPr>
        <p:spPr bwMode="auto">
          <a:xfrm>
            <a:off x="5785544" y="5110486"/>
            <a:ext cx="4019831" cy="479510"/>
          </a:xfrm>
          <a:prstGeom prst="rect">
            <a:avLst/>
          </a:prstGeom>
        </p:spPr>
        <p:txBody>
          <a:bodyPr vert="horz" wrap="square" lIns="36000" tIns="98953" rIns="36000" bIns="36000" rtlCol="0">
            <a:spAutoFit/>
          </a:bodyPr>
          <a:lstStyle/>
          <a:p>
            <a:pPr marL="104507" indent="-94915">
              <a:spcBef>
                <a:spcPts val="779"/>
              </a:spcBef>
              <a:buChar char="-"/>
              <a:tabLst>
                <a:tab pos="105012" algn="l"/>
              </a:tabLst>
              <a:defRPr/>
            </a:pPr>
            <a:r>
              <a:rPr lang="ru-RU" sz="900" i="1">
                <a:latin typeface="Arial"/>
                <a:cs typeface="Arial"/>
              </a:rPr>
              <a:t>выручка</a:t>
            </a:r>
            <a:r>
              <a:rPr sz="900" i="1">
                <a:latin typeface="Arial"/>
                <a:cs typeface="Arial"/>
              </a:rPr>
              <a:t> </a:t>
            </a:r>
            <a:r>
              <a:rPr lang="ru-RU" sz="900" i="1">
                <a:latin typeface="Arial"/>
                <a:cs typeface="Arial"/>
              </a:rPr>
              <a:t>предприятия</a:t>
            </a:r>
            <a:r>
              <a:rPr sz="900" i="1">
                <a:latin typeface="Arial"/>
                <a:cs typeface="Arial"/>
              </a:rPr>
              <a:t> </a:t>
            </a:r>
            <a:r>
              <a:rPr lang="ru-RU" sz="900" i="1">
                <a:latin typeface="Arial"/>
                <a:cs typeface="Arial"/>
              </a:rPr>
              <a:t>за</a:t>
            </a:r>
            <a:r>
              <a:rPr sz="900" i="1">
                <a:latin typeface="Arial"/>
                <a:cs typeface="Arial"/>
              </a:rPr>
              <a:t> </a:t>
            </a:r>
            <a:r>
              <a:rPr lang="ru-RU" sz="900" i="1">
                <a:latin typeface="Arial"/>
                <a:cs typeface="Arial"/>
              </a:rPr>
              <a:t>2024 </a:t>
            </a:r>
            <a:r>
              <a:rPr sz="900" i="1">
                <a:latin typeface="Arial"/>
                <a:cs typeface="Arial"/>
              </a:rPr>
              <a:t>год</a:t>
            </a:r>
            <a:r>
              <a:rPr lang="ru-RU" sz="900" i="1">
                <a:latin typeface="Arial"/>
                <a:cs typeface="Arial"/>
              </a:rPr>
              <a:t> </a:t>
            </a:r>
            <a:endParaRPr lang="ru-RU" sz="900" i="1">
              <a:latin typeface="Arial"/>
              <a:cs typeface="Arial"/>
            </a:endParaRPr>
          </a:p>
          <a:p>
            <a:pPr marL="104507" indent="-94915">
              <a:spcBef>
                <a:spcPts val="779"/>
              </a:spcBef>
              <a:buChar char="-"/>
              <a:tabLst>
                <a:tab pos="105012" algn="l"/>
              </a:tabLst>
              <a:defRPr/>
            </a:pPr>
            <a:r>
              <a:rPr lang="ru-RU" sz="900" i="1">
                <a:latin typeface="Arial"/>
                <a:cs typeface="Arial"/>
              </a:rPr>
              <a:t>численность работающих за </a:t>
            </a:r>
            <a:r>
              <a:rPr sz="900" i="1">
                <a:latin typeface="Arial"/>
                <a:cs typeface="Arial"/>
              </a:rPr>
              <a:t>202</a:t>
            </a:r>
            <a:r>
              <a:rPr lang="ru-RU" sz="900" i="1">
                <a:latin typeface="Arial"/>
                <a:cs typeface="Arial"/>
              </a:rPr>
              <a:t>4</a:t>
            </a:r>
            <a:r>
              <a:rPr sz="900" i="1">
                <a:latin typeface="Arial"/>
                <a:cs typeface="Arial"/>
              </a:rPr>
              <a:t> </a:t>
            </a:r>
            <a:r>
              <a:rPr sz="900" i="1">
                <a:latin typeface="Arial"/>
                <a:cs typeface="Arial"/>
              </a:rPr>
              <a:t>год</a:t>
            </a:r>
            <a:endParaRPr/>
          </a:p>
        </p:txBody>
      </p:sp>
      <p:sp>
        <p:nvSpPr>
          <p:cNvPr id="244" name="Freeform 46"/>
          <p:cNvSpPr>
            <a:spLocks noChangeArrowheads="1"/>
          </p:cNvSpPr>
          <p:nvPr/>
        </p:nvSpPr>
        <p:spPr bwMode="auto">
          <a:xfrm>
            <a:off x="5474765" y="5440495"/>
            <a:ext cx="146163" cy="137632"/>
          </a:xfrm>
          <a:custGeom>
            <a:avLst/>
            <a:gdLst>
              <a:gd name="T0" fmla="*/ 163754 w 461"/>
              <a:gd name="T1" fmla="*/ 150508 h 443"/>
              <a:gd name="T2" fmla="*/ 163754 w 461"/>
              <a:gd name="T3" fmla="*/ 150508 h 443"/>
              <a:gd name="T4" fmla="*/ 128116 w 461"/>
              <a:gd name="T5" fmla="*/ 111089 h 443"/>
              <a:gd name="T6" fmla="*/ 139845 w 461"/>
              <a:gd name="T7" fmla="*/ 87349 h 443"/>
              <a:gd name="T8" fmla="*/ 147965 w 461"/>
              <a:gd name="T9" fmla="*/ 67639 h 443"/>
              <a:gd name="T10" fmla="*/ 143905 w 461"/>
              <a:gd name="T11" fmla="*/ 59128 h 443"/>
              <a:gd name="T12" fmla="*/ 147965 w 461"/>
              <a:gd name="T13" fmla="*/ 39419 h 443"/>
              <a:gd name="T14" fmla="*/ 103756 w 461"/>
              <a:gd name="T15" fmla="*/ 0 h 443"/>
              <a:gd name="T16" fmla="*/ 59547 w 461"/>
              <a:gd name="T17" fmla="*/ 39419 h 443"/>
              <a:gd name="T18" fmla="*/ 63607 w 461"/>
              <a:gd name="T19" fmla="*/ 59128 h 443"/>
              <a:gd name="T20" fmla="*/ 59547 w 461"/>
              <a:gd name="T21" fmla="*/ 67639 h 443"/>
              <a:gd name="T22" fmla="*/ 67667 w 461"/>
              <a:gd name="T23" fmla="*/ 87349 h 443"/>
              <a:gd name="T24" fmla="*/ 79847 w 461"/>
              <a:gd name="T25" fmla="*/ 111089 h 443"/>
              <a:gd name="T26" fmla="*/ 43758 w 461"/>
              <a:gd name="T27" fmla="*/ 150508 h 443"/>
              <a:gd name="T28" fmla="*/ 0 w 461"/>
              <a:gd name="T29" fmla="*/ 178281 h 443"/>
              <a:gd name="T30" fmla="*/ 0 w 461"/>
              <a:gd name="T31" fmla="*/ 197990 h 443"/>
              <a:gd name="T32" fmla="*/ 103756 w 461"/>
              <a:gd name="T33" fmla="*/ 197990 h 443"/>
              <a:gd name="T34" fmla="*/ 207512 w 461"/>
              <a:gd name="T35" fmla="*/ 197990 h 443"/>
              <a:gd name="T36" fmla="*/ 207512 w 461"/>
              <a:gd name="T37" fmla="*/ 178281 h 443"/>
              <a:gd name="T38" fmla="*/ 163754 w 461"/>
              <a:gd name="T39" fmla="*/ 150508 h 44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61" h="443" fill="norm" stroke="1" extrusionOk="0">
                <a:moveTo>
                  <a:pt x="363" y="336"/>
                </a:moveTo>
                <a:lnTo>
                  <a:pt x="363" y="336"/>
                </a:lnTo>
                <a:cubicBezTo>
                  <a:pt x="301" y="310"/>
                  <a:pt x="284" y="292"/>
                  <a:pt x="284" y="248"/>
                </a:cubicBezTo>
                <a:cubicBezTo>
                  <a:pt x="284" y="230"/>
                  <a:pt x="301" y="239"/>
                  <a:pt x="310" y="195"/>
                </a:cubicBezTo>
                <a:cubicBezTo>
                  <a:pt x="310" y="176"/>
                  <a:pt x="328" y="195"/>
                  <a:pt x="328" y="151"/>
                </a:cubicBezTo>
                <a:cubicBezTo>
                  <a:pt x="328" y="132"/>
                  <a:pt x="319" y="132"/>
                  <a:pt x="319" y="132"/>
                </a:cubicBezTo>
                <a:cubicBezTo>
                  <a:pt x="319" y="132"/>
                  <a:pt x="328" y="106"/>
                  <a:pt x="328" y="88"/>
                </a:cubicBezTo>
                <a:cubicBezTo>
                  <a:pt x="328" y="61"/>
                  <a:pt x="319" y="0"/>
                  <a:pt x="230" y="0"/>
                </a:cubicBezTo>
                <a:cubicBezTo>
                  <a:pt x="141" y="0"/>
                  <a:pt x="132" y="61"/>
                  <a:pt x="132" y="88"/>
                </a:cubicBezTo>
                <a:cubicBezTo>
                  <a:pt x="132" y="106"/>
                  <a:pt x="141" y="132"/>
                  <a:pt x="141" y="132"/>
                </a:cubicBezTo>
                <a:cubicBezTo>
                  <a:pt x="141" y="132"/>
                  <a:pt x="132" y="132"/>
                  <a:pt x="132" y="151"/>
                </a:cubicBezTo>
                <a:cubicBezTo>
                  <a:pt x="132" y="195"/>
                  <a:pt x="150" y="176"/>
                  <a:pt x="150" y="195"/>
                </a:cubicBezTo>
                <a:cubicBezTo>
                  <a:pt x="159" y="239"/>
                  <a:pt x="177" y="230"/>
                  <a:pt x="177" y="248"/>
                </a:cubicBezTo>
                <a:cubicBezTo>
                  <a:pt x="177" y="292"/>
                  <a:pt x="159" y="310"/>
                  <a:pt x="97" y="336"/>
                </a:cubicBezTo>
                <a:cubicBezTo>
                  <a:pt x="35" y="354"/>
                  <a:pt x="0" y="380"/>
                  <a:pt x="0" y="398"/>
                </a:cubicBezTo>
                <a:cubicBezTo>
                  <a:pt x="0" y="407"/>
                  <a:pt x="0" y="442"/>
                  <a:pt x="0" y="442"/>
                </a:cubicBezTo>
                <a:cubicBezTo>
                  <a:pt x="230" y="442"/>
                  <a:pt x="230" y="442"/>
                  <a:pt x="230" y="442"/>
                </a:cubicBezTo>
                <a:cubicBezTo>
                  <a:pt x="460" y="442"/>
                  <a:pt x="460" y="442"/>
                  <a:pt x="460" y="442"/>
                </a:cubicBezTo>
                <a:cubicBezTo>
                  <a:pt x="460" y="442"/>
                  <a:pt x="460" y="407"/>
                  <a:pt x="460" y="398"/>
                </a:cubicBezTo>
                <a:cubicBezTo>
                  <a:pt x="460" y="380"/>
                  <a:pt x="425" y="354"/>
                  <a:pt x="363" y="336"/>
                </a:cubicBez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lIns="21984" tIns="10992" rIns="21984" bIns="10992" anchor="ctr"/>
          <a:lstStyle/>
          <a:p>
            <a:pPr>
              <a:defRPr/>
            </a:pPr>
            <a:endParaRPr lang="en-US" sz="115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5" name="Freeform 111"/>
          <p:cNvSpPr>
            <a:spLocks noChangeArrowheads="1"/>
          </p:cNvSpPr>
          <p:nvPr/>
        </p:nvSpPr>
        <p:spPr bwMode="auto">
          <a:xfrm>
            <a:off x="5482484" y="5243240"/>
            <a:ext cx="112689" cy="135429"/>
          </a:xfrm>
          <a:custGeom>
            <a:avLst/>
            <a:gdLst>
              <a:gd name="T0" fmla="*/ 156272 w 355"/>
              <a:gd name="T1" fmla="*/ 127033 h 435"/>
              <a:gd name="T2" fmla="*/ 156272 w 355"/>
              <a:gd name="T3" fmla="*/ 127033 h 435"/>
              <a:gd name="T4" fmla="*/ 80394 w 355"/>
              <a:gd name="T5" fmla="*/ 154863 h 435"/>
              <a:gd name="T6" fmla="*/ 4065 w 355"/>
              <a:gd name="T7" fmla="*/ 127033 h 435"/>
              <a:gd name="T8" fmla="*/ 0 w 355"/>
              <a:gd name="T9" fmla="*/ 127033 h 435"/>
              <a:gd name="T10" fmla="*/ 0 w 355"/>
              <a:gd name="T11" fmla="*/ 150823 h 435"/>
              <a:gd name="T12" fmla="*/ 80394 w 355"/>
              <a:gd name="T13" fmla="*/ 194813 h 435"/>
              <a:gd name="T14" fmla="*/ 159885 w 355"/>
              <a:gd name="T15" fmla="*/ 150823 h 435"/>
              <a:gd name="T16" fmla="*/ 159885 w 355"/>
              <a:gd name="T17" fmla="*/ 127033 h 435"/>
              <a:gd name="T18" fmla="*/ 156272 w 355"/>
              <a:gd name="T19" fmla="*/ 127033 h 435"/>
              <a:gd name="T20" fmla="*/ 156272 w 355"/>
              <a:gd name="T21" fmla="*/ 71821 h 435"/>
              <a:gd name="T22" fmla="*/ 156272 w 355"/>
              <a:gd name="T23" fmla="*/ 71821 h 435"/>
              <a:gd name="T24" fmla="*/ 80394 w 355"/>
              <a:gd name="T25" fmla="*/ 95611 h 435"/>
              <a:gd name="T26" fmla="*/ 4065 w 355"/>
              <a:gd name="T27" fmla="*/ 71821 h 435"/>
              <a:gd name="T28" fmla="*/ 0 w 355"/>
              <a:gd name="T29" fmla="*/ 71821 h 435"/>
              <a:gd name="T30" fmla="*/ 0 w 355"/>
              <a:gd name="T31" fmla="*/ 99651 h 435"/>
              <a:gd name="T32" fmla="*/ 80394 w 355"/>
              <a:gd name="T33" fmla="*/ 131072 h 435"/>
              <a:gd name="T34" fmla="*/ 159885 w 355"/>
              <a:gd name="T35" fmla="*/ 99651 h 435"/>
              <a:gd name="T36" fmla="*/ 159885 w 355"/>
              <a:gd name="T37" fmla="*/ 71821 h 435"/>
              <a:gd name="T38" fmla="*/ 156272 w 355"/>
              <a:gd name="T39" fmla="*/ 71821 h 435"/>
              <a:gd name="T40" fmla="*/ 80394 w 355"/>
              <a:gd name="T41" fmla="*/ 0 h 435"/>
              <a:gd name="T42" fmla="*/ 80394 w 355"/>
              <a:gd name="T43" fmla="*/ 0 h 435"/>
              <a:gd name="T44" fmla="*/ 0 w 355"/>
              <a:gd name="T45" fmla="*/ 27830 h 435"/>
              <a:gd name="T46" fmla="*/ 0 w 355"/>
              <a:gd name="T47" fmla="*/ 43541 h 435"/>
              <a:gd name="T48" fmla="*/ 80394 w 355"/>
              <a:gd name="T49" fmla="*/ 71821 h 435"/>
              <a:gd name="T50" fmla="*/ 159885 w 355"/>
              <a:gd name="T51" fmla="*/ 43541 h 435"/>
              <a:gd name="T52" fmla="*/ 159885 w 355"/>
              <a:gd name="T53" fmla="*/ 27830 h 435"/>
              <a:gd name="T54" fmla="*/ 80394 w 355"/>
              <a:gd name="T55" fmla="*/ 0 h 43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55" h="435" fill="norm" stroke="1" extrusionOk="0">
                <a:moveTo>
                  <a:pt x="346" y="283"/>
                </a:moveTo>
                <a:lnTo>
                  <a:pt x="346" y="283"/>
                </a:lnTo>
                <a:cubicBezTo>
                  <a:pt x="328" y="319"/>
                  <a:pt x="257" y="345"/>
                  <a:pt x="178" y="345"/>
                </a:cubicBezTo>
                <a:cubicBezTo>
                  <a:pt x="97" y="345"/>
                  <a:pt x="36" y="319"/>
                  <a:pt x="9" y="283"/>
                </a:cubicBezTo>
                <a:cubicBezTo>
                  <a:pt x="9" y="275"/>
                  <a:pt x="0" y="283"/>
                  <a:pt x="0" y="283"/>
                </a:cubicBezTo>
                <a:cubicBezTo>
                  <a:pt x="0" y="292"/>
                  <a:pt x="0" y="336"/>
                  <a:pt x="0" y="336"/>
                </a:cubicBezTo>
                <a:cubicBezTo>
                  <a:pt x="0" y="381"/>
                  <a:pt x="80" y="434"/>
                  <a:pt x="178" y="434"/>
                </a:cubicBezTo>
                <a:cubicBezTo>
                  <a:pt x="275" y="434"/>
                  <a:pt x="354" y="381"/>
                  <a:pt x="354" y="336"/>
                </a:cubicBezTo>
                <a:cubicBezTo>
                  <a:pt x="354" y="336"/>
                  <a:pt x="354" y="292"/>
                  <a:pt x="354" y="283"/>
                </a:cubicBezTo>
                <a:cubicBezTo>
                  <a:pt x="354" y="283"/>
                  <a:pt x="346" y="275"/>
                  <a:pt x="346" y="283"/>
                </a:cubicBezTo>
                <a:close/>
                <a:moveTo>
                  <a:pt x="346" y="160"/>
                </a:moveTo>
                <a:lnTo>
                  <a:pt x="346" y="160"/>
                </a:lnTo>
                <a:cubicBezTo>
                  <a:pt x="328" y="186"/>
                  <a:pt x="257" y="213"/>
                  <a:pt x="178" y="213"/>
                </a:cubicBezTo>
                <a:cubicBezTo>
                  <a:pt x="97" y="213"/>
                  <a:pt x="36" y="186"/>
                  <a:pt x="9" y="160"/>
                </a:cubicBezTo>
                <a:cubicBezTo>
                  <a:pt x="9" y="151"/>
                  <a:pt x="0" y="160"/>
                  <a:pt x="0" y="160"/>
                </a:cubicBezTo>
                <a:lnTo>
                  <a:pt x="0" y="222"/>
                </a:lnTo>
                <a:cubicBezTo>
                  <a:pt x="0" y="257"/>
                  <a:pt x="80" y="292"/>
                  <a:pt x="178" y="292"/>
                </a:cubicBezTo>
                <a:cubicBezTo>
                  <a:pt x="275" y="292"/>
                  <a:pt x="354" y="257"/>
                  <a:pt x="354" y="222"/>
                </a:cubicBezTo>
                <a:lnTo>
                  <a:pt x="354" y="160"/>
                </a:lnTo>
                <a:cubicBezTo>
                  <a:pt x="354" y="160"/>
                  <a:pt x="346" y="151"/>
                  <a:pt x="346" y="160"/>
                </a:cubicBezTo>
                <a:close/>
                <a:moveTo>
                  <a:pt x="178" y="0"/>
                </a:moveTo>
                <a:lnTo>
                  <a:pt x="178" y="0"/>
                </a:lnTo>
                <a:cubicBezTo>
                  <a:pt x="80" y="0"/>
                  <a:pt x="0" y="26"/>
                  <a:pt x="0" y="62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133"/>
                  <a:pt x="80" y="160"/>
                  <a:pt x="178" y="160"/>
                </a:cubicBezTo>
                <a:cubicBezTo>
                  <a:pt x="275" y="160"/>
                  <a:pt x="354" y="133"/>
                  <a:pt x="354" y="97"/>
                </a:cubicBezTo>
                <a:cubicBezTo>
                  <a:pt x="354" y="62"/>
                  <a:pt x="354" y="62"/>
                  <a:pt x="354" y="62"/>
                </a:cubicBezTo>
                <a:cubicBezTo>
                  <a:pt x="354" y="26"/>
                  <a:pt x="275" y="0"/>
                  <a:pt x="178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lIns="21984" tIns="10992" rIns="21984" bIns="10992" anchor="ctr"/>
          <a:lstStyle/>
          <a:p>
            <a:pPr>
              <a:defRPr/>
            </a:pPr>
            <a:endParaRPr lang="en-US" sz="115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5" name="Номер слайда 50"/>
          <p:cNvSpPr>
            <a:spLocks noGrp="1"/>
          </p:cNvSpPr>
          <p:nvPr>
            <p:ph type="sldNum" sz="quarter" idx="12"/>
          </p:nvPr>
        </p:nvSpPr>
        <p:spPr bwMode="auto">
          <a:xfrm>
            <a:off x="9059976" y="6607263"/>
            <a:ext cx="727623" cy="123111"/>
          </a:xfrm>
        </p:spPr>
        <p:txBody>
          <a:bodyPr vert="horz" lIns="36000" tIns="36000" rIns="36000" bIns="36000" rtlCol="0" anchor="b"/>
          <a:lstStyle/>
          <a:p>
            <a:pPr>
              <a:defRPr/>
            </a:pPr>
            <a:r>
              <a:rPr lang="ru-RU" sz="800">
                <a:solidFill>
                  <a:schemeClr val="tx1"/>
                </a:solidFill>
                <a:latin typeface="Arial"/>
                <a:cs typeface="Arial"/>
              </a:rPr>
              <a:t>15</a:t>
            </a:r>
            <a:endParaRPr sz="8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 bwMode="auto">
          <a:xfrm>
            <a:off x="627017" y="1858799"/>
            <a:ext cx="9136387" cy="2454121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85" name="Скругленный прямоугольник 84"/>
          <p:cNvSpPr/>
          <p:nvPr/>
        </p:nvSpPr>
        <p:spPr bwMode="auto">
          <a:xfrm>
            <a:off x="627018" y="1401548"/>
            <a:ext cx="9136399" cy="1152811"/>
          </a:xfrm>
          <a:prstGeom prst="roundRect">
            <a:avLst>
              <a:gd name="adj" fmla="val 22226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2400" b="1">
                <a:latin typeface="Arial"/>
                <a:cs typeface="Arial"/>
              </a:rPr>
              <a:t>РЕАЛИЗУЕМЫЕ </a:t>
            </a:r>
            <a:r>
              <a:rPr lang="ru-RU" sz="2400" b="1">
                <a:latin typeface="Arial"/>
                <a:cs typeface="Arial"/>
              </a:rPr>
              <a:t>ИНВЕСТИЦИОННЫЕ ПРОЕКТЫ</a:t>
            </a:r>
            <a:endParaRPr sz="2400" b="1">
              <a:latin typeface="Arial"/>
              <a:cs typeface="Arial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36000" bIns="36000" rtlCol="0" anchor="ctr"/>
          <a:lstStyle/>
          <a:p>
            <a:pPr>
              <a:defRPr/>
            </a:pPr>
            <a:r>
              <a:rPr lang="ru-RU" sz="800" b="1">
                <a:solidFill>
                  <a:schemeClr val="bg1"/>
                </a:solidFill>
                <a:latin typeface="Arial"/>
                <a:cs typeface="Arial"/>
              </a:rPr>
              <a:t>реализуемые инвестиционные проекты</a:t>
            </a:r>
            <a:endParaRPr/>
          </a:p>
        </p:txBody>
      </p:sp>
      <p:sp>
        <p:nvSpPr>
          <p:cNvPr id="19" name="Номер слайда 50"/>
          <p:cNvSpPr>
            <a:spLocks noGrp="1"/>
          </p:cNvSpPr>
          <p:nvPr>
            <p:ph type="sldNum" sz="quarter" idx="12"/>
          </p:nvPr>
        </p:nvSpPr>
        <p:spPr bwMode="auto">
          <a:xfrm>
            <a:off x="9059976" y="6607263"/>
            <a:ext cx="727623" cy="123111"/>
          </a:xfrm>
        </p:spPr>
        <p:txBody>
          <a:bodyPr vert="horz" lIns="36000" tIns="36000" rIns="36000" bIns="36000" rtlCol="0" anchor="b"/>
          <a:lstStyle/>
          <a:p>
            <a:pPr>
              <a:defRPr/>
            </a:pPr>
            <a:fld id="{F3749720-1430-DF46-8A1E-D768C54B98EF}" type="slidenum">
              <a:rPr sz="800">
                <a:solidFill>
                  <a:schemeClr val="tx1"/>
                </a:solidFill>
                <a:latin typeface="Arial"/>
                <a:cs typeface="Arial"/>
              </a:rPr>
              <a:t>16</a:t>
            </a:fld>
            <a:endParaRPr sz="800">
              <a:solidFill>
                <a:schemeClr val="tx1"/>
              </a:solidFill>
              <a:latin typeface="Arial"/>
              <a:cs typeface="Arial"/>
            </a:endParaRPr>
          </a:p>
        </p:txBody>
      </p:sp>
      <p:graphicFrame>
        <p:nvGraphicFramePr>
          <p:cNvPr id="6" name="Таблица 5"/>
          <p:cNvGraphicFramePr>
            <a:graphicFrameLocks xmlns:a="http://schemas.openxmlformats.org/drawingml/2006/main" noGrp="1"/>
          </p:cNvGraphicFramePr>
          <p:nvPr/>
        </p:nvGraphicFramePr>
        <p:xfrm>
          <a:off x="627005" y="1376761"/>
          <a:ext cx="9136398" cy="2856144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3142928"/>
                <a:gridCol w="2973767"/>
                <a:gridCol w="1594432"/>
                <a:gridCol w="1425271"/>
              </a:tblGrid>
              <a:tr h="787084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900" b="1" i="0">
                          <a:latin typeface="Arial"/>
                          <a:cs typeface="Arial"/>
                        </a:rPr>
                        <a:t>НАИМЕНОВАНИЕ КОМПАНИИ </a:t>
                      </a:r>
                      <a:endParaRPr sz="900" b="1" i="0">
                        <a:latin typeface="Arial"/>
                        <a:cs typeface="Arial"/>
                      </a:endParaRPr>
                    </a:p>
                  </a:txBody>
                  <a:tcPr marL="0" marR="0" marT="216000" marB="216000" anchor="ctr">
                    <a:lnB w="12700" algn="ctr">
                      <a:solidFill>
                        <a:schemeClr val="bg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900" b="1" i="0">
                          <a:latin typeface="Arial"/>
                          <a:cs typeface="Arial"/>
                        </a:rPr>
                        <a:t>СФЕРА ДЕЯТЕЛЬНОСТИ</a:t>
                      </a:r>
                      <a:endParaRPr/>
                    </a:p>
                  </a:txBody>
                  <a:tcPr marL="0" marR="0" marT="216000" marB="216000" anchor="ctr">
                    <a:lnB w="12700" algn="ctr">
                      <a:solidFill>
                        <a:schemeClr val="bg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900" b="1" i="0">
                          <a:latin typeface="Arial"/>
                          <a:cs typeface="Arial"/>
                        </a:rPr>
                        <a:t>ИНВЕСТИЦИИ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sz="900" b="1" i="0">
                          <a:latin typeface="Arial"/>
                          <a:cs typeface="Arial"/>
                        </a:rPr>
                        <a:t>млн. руб.</a:t>
                      </a:r>
                      <a:endParaRPr/>
                    </a:p>
                  </a:txBody>
                  <a:tcPr marL="0" marR="0" marT="216000" marB="216000" anchor="ctr">
                    <a:lnB w="12700" algn="ctr">
                      <a:solidFill>
                        <a:schemeClr val="bg1"/>
                      </a:solidFill>
                    </a:lnB>
                    <a:noFill/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900" b="1" i="0">
                          <a:latin typeface="Arial"/>
                          <a:cs typeface="Arial"/>
                        </a:rPr>
                        <a:t>СРОКИ 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sz="900" b="1" i="0">
                          <a:latin typeface="Arial"/>
                          <a:cs typeface="Arial"/>
                        </a:rPr>
                        <a:t>РЕАЛИЗАЦИИ</a:t>
                      </a:r>
                      <a:endParaRPr/>
                    </a:p>
                  </a:txBody>
                  <a:tcPr marL="0" marR="0" marT="216000" marB="216000" anchor="ctr">
                    <a:lnR w="6350" algn="ctr">
                      <a:noFill/>
                    </a:lnR>
                    <a:lnB w="12700" algn="ctr">
                      <a:solidFill>
                        <a:schemeClr val="bg1"/>
                      </a:solidFill>
                    </a:lnB>
                    <a:noFill/>
                  </a:tcPr>
                </a:tc>
              </a:tr>
              <a:tr h="1034530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900" b="1" i="0" spc="-1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ООО «Черемховский завод металлических конструкций» </a:t>
                      </a:r>
                      <a:endParaRPr sz="900" b="1" i="0" spc="-10">
                        <a:solidFill>
                          <a:schemeClr val="accent2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576000" marR="36000" marT="0" marB="0" anchor="ctr">
                    <a:lnT w="12700" algn="ctr">
                      <a:solidFill>
                        <a:schemeClr val="bg1"/>
                      </a:solidFill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900" b="0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Организация предприятия по производству строительных металлических конструкций с нанесением покрытий</a:t>
                      </a:r>
                      <a:endParaRPr sz="900" b="0" i="0">
                        <a:solidFill>
                          <a:schemeClr val="accent2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80000" marR="0" marT="0" marB="0" anchor="ctr">
                    <a:lnT w="12700" algn="ctr">
                      <a:solidFill>
                        <a:schemeClr val="bg1"/>
                      </a:solidFill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533,4</a:t>
                      </a:r>
                      <a:endParaRPr sz="900" b="1" i="0">
                        <a:solidFill>
                          <a:schemeClr val="accent2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T w="12700" algn="ctr">
                      <a:solidFill>
                        <a:schemeClr val="bg1"/>
                      </a:solidFill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900" b="1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lang="ru-RU" sz="900" b="1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18-2027</a:t>
                      </a:r>
                      <a:endParaRPr sz="900" b="1" i="0">
                        <a:solidFill>
                          <a:schemeClr val="accent2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R w="6350" algn="ctr">
                      <a:noFill/>
                    </a:lnR>
                    <a:lnT w="12700" algn="ctr">
                      <a:solidFill>
                        <a:schemeClr val="bg1"/>
                      </a:solidFill>
                    </a:lnT>
                    <a:solidFill>
                      <a:srgbClr val="F1F1F1"/>
                    </a:solidFill>
                  </a:tcPr>
                </a:tc>
              </a:tr>
              <a:tr h="1034530">
                <a:tc>
                  <a:txBody>
                    <a:bodyPr/>
                    <a:p>
                      <a:pPr algn="l">
                        <a:defRPr/>
                      </a:pPr>
                      <a:r>
                        <a:rPr lang="ru-RU" sz="900" b="1" i="0" spc="-1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ООО Фабрика «МебельДом» </a:t>
                      </a:r>
                      <a:endParaRPr sz="900" b="1" i="0" spc="-10">
                        <a:solidFill>
                          <a:schemeClr val="accent2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0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Цех </a:t>
                      </a:r>
                      <a:r>
                        <a:rPr lang="ru-RU" sz="900" b="0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по производству </a:t>
                      </a:r>
                      <a:r>
                        <a:rPr lang="ru-RU" sz="900" b="0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мягкой и корпусной мебели</a:t>
                      </a:r>
                      <a:endParaRPr sz="900" b="0" i="0">
                        <a:solidFill>
                          <a:schemeClr val="accent2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50,0</a:t>
                      </a:r>
                      <a:endParaRPr sz="900" b="1" i="0">
                        <a:solidFill>
                          <a:schemeClr val="accent2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900" b="1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2019-2027</a:t>
                      </a:r>
                      <a:endParaRPr sz="900" b="1" i="0">
                        <a:solidFill>
                          <a:schemeClr val="accent2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R w="6350" algn="ctr">
                      <a:noFill/>
                    </a:lnR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 bwMode="auto"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sz="800">
                <a:latin typeface="Arial"/>
                <a:cs typeface="Arial"/>
              </a:rPr>
              <a:t>ИНВЕСТИЦИОННЫЙ ПРОФИЛЬ </a:t>
            </a:r>
            <a:r>
              <a:rPr lang="ru-RU" sz="800">
                <a:latin typeface="Arial"/>
                <a:cs typeface="Arial"/>
              </a:rPr>
              <a:t>ГОРОДА ЧЕРЕМХОВО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61999" y="2468929"/>
            <a:ext cx="342901" cy="3429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18146" y="3493648"/>
            <a:ext cx="430605" cy="4306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 bwMode="auto">
          <a:xfrm>
            <a:off x="627018" y="163628"/>
            <a:ext cx="1463040" cy="27384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36000" bIns="36000" rtlCol="0" anchor="ctr"/>
          <a:lstStyle/>
          <a:p>
            <a:pPr>
              <a:defRPr/>
            </a:pPr>
            <a:r>
              <a:rPr lang="ru-RU" sz="800" b="1">
                <a:solidFill>
                  <a:schemeClr val="bg1"/>
                </a:solidFill>
                <a:latin typeface="Arial"/>
                <a:cs typeface="Arial"/>
              </a:rPr>
              <a:t>инвестиционные ниши</a:t>
            </a:r>
            <a:endParaRPr sz="8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sz="800">
                <a:latin typeface="Arial"/>
                <a:cs typeface="Arial"/>
              </a:rPr>
              <a:t>ИНВЕСТИЦИОННЫЙ ПРОФИЛЬ </a:t>
            </a:r>
            <a:r>
              <a:rPr lang="ru-RU" sz="800">
                <a:latin typeface="Arial"/>
                <a:cs typeface="Arial"/>
              </a:rPr>
              <a:t>ГОРОДА ЧЕРЕМХОВО</a:t>
            </a:r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</a:blip>
          <a:stretch/>
        </p:blipFill>
        <p:spPr bwMode="auto">
          <a:xfrm>
            <a:off x="2248527" y="7506"/>
            <a:ext cx="7579120" cy="67699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2400" b="1">
                <a:latin typeface="Arial"/>
                <a:cs typeface="Arial"/>
              </a:rPr>
              <a:t>ИНВЕСТИЦИОННЫЕ НИШИ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7382490" y="2828611"/>
            <a:ext cx="1895856" cy="566928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>
              <a:defRPr/>
            </a:pPr>
            <a:r>
              <a:rPr lang="ru-RU" sz="10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Производство керамзита</a:t>
            </a:r>
            <a:endParaRPr/>
          </a:p>
          <a:p>
            <a:pPr algn="r">
              <a:defRPr/>
            </a:pPr>
            <a:r>
              <a:rPr lang="ru-RU" sz="8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Белобородовское</a:t>
            </a:r>
            <a:endParaRPr/>
          </a:p>
          <a:p>
            <a:pPr algn="r">
              <a:defRPr/>
            </a:pPr>
            <a:r>
              <a:rPr lang="ru-RU" sz="8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месторождение</a:t>
            </a:r>
            <a:endParaRPr lang="ru-RU" sz="800" b="1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4600754" y="1149573"/>
            <a:ext cx="1895856" cy="566929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>
              <a:defRPr/>
            </a:pPr>
            <a:r>
              <a:rPr lang="ru-RU" sz="10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Производство клинкерных кирпичей</a:t>
            </a:r>
            <a:endParaRPr/>
          </a:p>
          <a:p>
            <a:pPr algn="r">
              <a:defRPr/>
            </a:pPr>
            <a:r>
              <a:rPr lang="ru-RU" sz="8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Трошковское месторождение</a:t>
            </a:r>
            <a:endParaRPr lang="ru-RU" sz="800" b="1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algn="r">
              <a:defRPr/>
            </a:pPr>
            <a:endParaRPr lang="ru-RU" sz="1000" b="1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6370320" y="2043546"/>
            <a:ext cx="1895856" cy="566928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>
              <a:defRPr/>
            </a:pPr>
            <a:r>
              <a:rPr lang="ru-RU" sz="10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Производство картона из вторсырья</a:t>
            </a:r>
            <a:endParaRPr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1894143" y="1149574"/>
            <a:ext cx="1895856" cy="566928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>
              <a:defRPr/>
            </a:pPr>
            <a:r>
              <a:rPr lang="ru-RU" sz="10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Комплекс по переработке пищевых продуктов</a:t>
            </a:r>
            <a:endParaRPr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992778" y="2145961"/>
            <a:ext cx="1984248" cy="566928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>
              <a:defRPr/>
            </a:pPr>
            <a:r>
              <a:rPr lang="ru-RU" sz="10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Производство биоразлагаемой продукции</a:t>
            </a:r>
            <a:endParaRPr/>
          </a:p>
          <a:p>
            <a:pPr algn="r">
              <a:defRPr/>
            </a:pPr>
            <a:r>
              <a:rPr lang="ru-RU" sz="8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Растительное сырье «Мискантус»</a:t>
            </a:r>
            <a:endParaRPr/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1814895" y="2998096"/>
            <a:ext cx="1975104" cy="566928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>
              <a:defRPr/>
            </a:pPr>
            <a:r>
              <a:rPr lang="ru-RU" sz="10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Мусороперерабатывающий завод</a:t>
            </a:r>
            <a:endParaRPr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382490" y="3408161"/>
            <a:ext cx="753722" cy="75372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4598537" y="1768003"/>
            <a:ext cx="755916" cy="755916"/>
          </a:xfrm>
          <a:prstGeom prst="rect">
            <a:avLst/>
          </a:prstGeom>
          <a:noFill/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367519" y="2653746"/>
            <a:ext cx="754415" cy="75441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3031865" y="1768003"/>
            <a:ext cx="755916" cy="75591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992778" y="2734117"/>
            <a:ext cx="755916" cy="75591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1794669" y="3570016"/>
            <a:ext cx="749249" cy="749249"/>
          </a:xfrm>
          <a:prstGeom prst="rect">
            <a:avLst/>
          </a:prstGeom>
        </p:spPr>
      </p:pic>
      <p:sp>
        <p:nvSpPr>
          <p:cNvPr id="24" name="Номер слайда 50"/>
          <p:cNvSpPr>
            <a:spLocks noGrp="1"/>
          </p:cNvSpPr>
          <p:nvPr>
            <p:ph type="sldNum" sz="quarter" idx="12"/>
          </p:nvPr>
        </p:nvSpPr>
        <p:spPr bwMode="auto">
          <a:xfrm>
            <a:off x="9059976" y="6607263"/>
            <a:ext cx="727623" cy="123111"/>
          </a:xfrm>
        </p:spPr>
        <p:txBody>
          <a:bodyPr vert="horz" lIns="36000" tIns="36000" rIns="36000" bIns="36000" rtlCol="0" anchor="b"/>
          <a:lstStyle/>
          <a:p>
            <a:pPr>
              <a:defRPr/>
            </a:pPr>
            <a:r>
              <a:rPr lang="ru-RU" sz="800">
                <a:solidFill>
                  <a:schemeClr val="tx1"/>
                </a:solidFill>
                <a:latin typeface="Arial"/>
                <a:cs typeface="Arial"/>
              </a:rPr>
              <a:t>18</a:t>
            </a:r>
            <a:endParaRPr sz="8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8" name="object 2"/>
          <p:cNvPicPr/>
          <p:nvPr/>
        </p:nvPicPr>
        <p:blipFill>
          <a:blip r:embed="rId2"/>
          <a:stretch/>
        </p:blipFill>
        <p:spPr bwMode="auto">
          <a:xfrm>
            <a:off x="5634283" y="1978985"/>
            <a:ext cx="4214812" cy="42148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2400" b="1">
                <a:latin typeface="Arial"/>
                <a:cs typeface="Arial"/>
              </a:rPr>
              <a:t>ЛЬГОТЫ РЕЗИДЕНТАМ ТОР «ЧЕРЕМХОВО»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627018" y="163628"/>
            <a:ext cx="1463040" cy="27384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36000" bIns="36000" rtlCol="0" anchor="ctr"/>
          <a:lstStyle/>
          <a:p>
            <a:pPr>
              <a:defRPr/>
            </a:pPr>
            <a:r>
              <a:rPr lang="ru-RU" sz="800" b="1">
                <a:solidFill>
                  <a:schemeClr val="bg1"/>
                </a:solidFill>
                <a:latin typeface="Arial"/>
                <a:cs typeface="Arial"/>
              </a:rPr>
              <a:t>л</a:t>
            </a:r>
            <a:r>
              <a:rPr lang="ru-RU" sz="800" b="1">
                <a:solidFill>
                  <a:schemeClr val="bg1"/>
                </a:solidFill>
                <a:latin typeface="Arial"/>
                <a:cs typeface="Arial"/>
              </a:rPr>
              <a:t>ьготы резидентам ТОР</a:t>
            </a:r>
            <a:endParaRPr sz="8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object 8"/>
          <p:cNvSpPr txBox="1"/>
          <p:nvPr/>
        </p:nvSpPr>
        <p:spPr bwMode="auto">
          <a:xfrm>
            <a:off x="1083571" y="1618205"/>
            <a:ext cx="2072219" cy="658353"/>
          </a:xfrm>
          <a:prstGeom prst="rect">
            <a:avLst/>
          </a:prstGeom>
          <a:ln>
            <a:noFill/>
          </a:ln>
        </p:spPr>
        <p:txBody>
          <a:bodyPr vert="horz" wrap="square" lIns="36000" tIns="11905" rIns="36000" bIns="36000" rtlCol="0">
            <a:spAutoFit/>
          </a:bodyPr>
          <a:lstStyle/>
          <a:p>
            <a:pPr marL="11905">
              <a:spcBef>
                <a:spcPts val="94"/>
              </a:spcBef>
              <a:defRPr/>
            </a:pPr>
            <a:r>
              <a:rPr lang="ru-RU" sz="1400" b="1" spc="-84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налог на прибыль </a:t>
            </a:r>
            <a:r>
              <a:rPr sz="1400" b="1" spc="-47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в</a:t>
            </a:r>
            <a:r>
              <a:rPr lang="ru-RU" sz="1400" b="1" spc="-47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 течение 5 налоговых периодов</a:t>
            </a:r>
            <a:endParaRPr sz="14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object 17"/>
          <p:cNvSpPr txBox="1"/>
          <p:nvPr/>
        </p:nvSpPr>
        <p:spPr bwMode="auto">
          <a:xfrm>
            <a:off x="567967" y="2243617"/>
            <a:ext cx="2587823" cy="625203"/>
          </a:xfrm>
          <a:prstGeom prst="rect">
            <a:avLst/>
          </a:prstGeom>
          <a:ln>
            <a:noFill/>
          </a:ln>
        </p:spPr>
        <p:txBody>
          <a:bodyPr vert="horz" wrap="square" lIns="36000" tIns="11905" rIns="36000" bIns="36000" rtlCol="0">
            <a:spAutoFit/>
          </a:bodyPr>
          <a:lstStyle/>
          <a:p>
            <a:pPr marL="11905" marR="4763" algn="just">
              <a:lnSpc>
                <a:spcPct val="112500"/>
              </a:lnSpc>
              <a:spcBef>
                <a:spcPts val="94"/>
              </a:spcBef>
              <a:defRPr/>
            </a:pPr>
            <a:r>
              <a:rPr lang="ru-RU" sz="900" spc="9">
                <a:latin typeface="Arial"/>
                <a:cs typeface="Arial"/>
              </a:rPr>
              <a:t>ставка налога на прибыль для </a:t>
            </a:r>
            <a:r>
              <a:rPr lang="ru-RU" sz="900" spc="-9">
                <a:latin typeface="Arial"/>
                <a:cs typeface="Arial"/>
              </a:rPr>
              <a:t>резидентов</a:t>
            </a:r>
            <a:r>
              <a:rPr sz="900" spc="-9">
                <a:latin typeface="Arial"/>
                <a:cs typeface="Arial"/>
              </a:rPr>
              <a:t> </a:t>
            </a:r>
            <a:r>
              <a:rPr sz="900" spc="-66">
                <a:latin typeface="Arial"/>
                <a:cs typeface="Arial"/>
              </a:rPr>
              <a:t>ТОР</a:t>
            </a:r>
            <a:r>
              <a:rPr sz="900" spc="-66">
                <a:latin typeface="Arial"/>
                <a:cs typeface="Arial"/>
              </a:rPr>
              <a:t>,</a:t>
            </a:r>
            <a:r>
              <a:rPr sz="900" spc="188">
                <a:latin typeface="Arial"/>
                <a:cs typeface="Arial"/>
              </a:rPr>
              <a:t> </a:t>
            </a:r>
            <a:r>
              <a:rPr sz="900">
                <a:latin typeface="Arial"/>
                <a:cs typeface="Arial"/>
              </a:rPr>
              <a:t>начиная</a:t>
            </a:r>
            <a:r>
              <a:rPr sz="900" spc="191">
                <a:latin typeface="Arial"/>
                <a:cs typeface="Arial"/>
              </a:rPr>
              <a:t> </a:t>
            </a:r>
            <a:r>
              <a:rPr sz="900">
                <a:latin typeface="Arial"/>
                <a:cs typeface="Arial"/>
              </a:rPr>
              <a:t>с</a:t>
            </a:r>
            <a:r>
              <a:rPr sz="900" spc="191">
                <a:latin typeface="Arial"/>
                <a:cs typeface="Arial"/>
              </a:rPr>
              <a:t> </a:t>
            </a:r>
            <a:r>
              <a:rPr sz="900">
                <a:latin typeface="Arial"/>
                <a:cs typeface="Arial"/>
              </a:rPr>
              <a:t>налоговогопериода,</a:t>
            </a:r>
            <a:r>
              <a:rPr sz="900" spc="191">
                <a:latin typeface="Arial"/>
                <a:cs typeface="Arial"/>
              </a:rPr>
              <a:t> </a:t>
            </a:r>
            <a:r>
              <a:rPr sz="900" spc="-47">
                <a:latin typeface="Arial"/>
                <a:cs typeface="Arial"/>
              </a:rPr>
              <a:t>в </a:t>
            </a:r>
            <a:r>
              <a:rPr sz="900" spc="9">
                <a:latin typeface="Arial"/>
                <a:cs typeface="Arial"/>
              </a:rPr>
              <a:t>котором</a:t>
            </a:r>
            <a:r>
              <a:rPr sz="900" spc="113">
                <a:latin typeface="Arial"/>
                <a:cs typeface="Arial"/>
              </a:rPr>
              <a:t> </a:t>
            </a:r>
            <a:r>
              <a:rPr sz="900" spc="9">
                <a:latin typeface="Arial"/>
                <a:cs typeface="Arial"/>
              </a:rPr>
              <a:t>была</a:t>
            </a:r>
            <a:r>
              <a:rPr sz="900" spc="117">
                <a:latin typeface="Arial"/>
                <a:cs typeface="Arial"/>
              </a:rPr>
              <a:t> </a:t>
            </a:r>
            <a:r>
              <a:rPr sz="900" spc="9">
                <a:latin typeface="Arial"/>
                <a:cs typeface="Arial"/>
              </a:rPr>
              <a:t>получена</a:t>
            </a:r>
            <a:r>
              <a:rPr sz="900" spc="117">
                <a:latin typeface="Arial"/>
                <a:cs typeface="Arial"/>
              </a:rPr>
              <a:t> </a:t>
            </a:r>
            <a:r>
              <a:rPr sz="900" spc="9">
                <a:latin typeface="Arial"/>
                <a:cs typeface="Arial"/>
              </a:rPr>
              <a:t>первая</a:t>
            </a:r>
            <a:r>
              <a:rPr sz="900" spc="117">
                <a:latin typeface="Arial"/>
                <a:cs typeface="Arial"/>
              </a:rPr>
              <a:t> </a:t>
            </a:r>
            <a:r>
              <a:rPr sz="900" spc="9">
                <a:latin typeface="Arial"/>
                <a:cs typeface="Arial"/>
              </a:rPr>
              <a:t>прибыль</a:t>
            </a:r>
            <a:r>
              <a:rPr sz="900" spc="113">
                <a:latin typeface="Arial"/>
                <a:cs typeface="Arial"/>
              </a:rPr>
              <a:t> </a:t>
            </a:r>
            <a:r>
              <a:rPr sz="900" spc="-23">
                <a:latin typeface="Arial"/>
                <a:cs typeface="Arial"/>
              </a:rPr>
              <a:t>от </a:t>
            </a:r>
            <a:r>
              <a:rPr sz="900">
                <a:latin typeface="Arial"/>
                <a:cs typeface="Arial"/>
              </a:rPr>
              <a:t>деятельности</a:t>
            </a:r>
            <a:r>
              <a:rPr sz="900" spc="173">
                <a:latin typeface="Arial"/>
                <a:cs typeface="Arial"/>
              </a:rPr>
              <a:t> </a:t>
            </a:r>
            <a:r>
              <a:rPr sz="900" spc="-9">
                <a:latin typeface="Arial"/>
                <a:cs typeface="Arial"/>
              </a:rPr>
              <a:t>организации</a:t>
            </a:r>
            <a:endParaRPr sz="900"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435779" y="1482792"/>
            <a:ext cx="569387" cy="92333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5400" b="1">
                <a:solidFill>
                  <a:srgbClr val="00B0F0"/>
                </a:solidFill>
                <a:latin typeface="Arial"/>
                <a:cs typeface="Arial"/>
              </a:rPr>
              <a:t>0</a:t>
            </a:r>
            <a:endParaRPr lang="ru-RU" sz="5400" b="1">
              <a:solidFill>
                <a:srgbClr val="00B0F0"/>
              </a:solidFill>
              <a:latin typeface="Arial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785729" y="1922838"/>
            <a:ext cx="38985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B0F0"/>
                </a:solidFill>
                <a:latin typeface="Arial"/>
                <a:cs typeface="Arial"/>
              </a:rPr>
              <a:t>%</a:t>
            </a:r>
            <a:endParaRPr lang="ru-RU" sz="800" b="1">
              <a:solidFill>
                <a:srgbClr val="00B0F0"/>
              </a:solidFill>
              <a:latin typeface="Arial"/>
              <a:cs typeface="Arial"/>
            </a:endParaRPr>
          </a:p>
        </p:txBody>
      </p:sp>
      <p:sp>
        <p:nvSpPr>
          <p:cNvPr id="34" name="object 8"/>
          <p:cNvSpPr txBox="1"/>
          <p:nvPr/>
        </p:nvSpPr>
        <p:spPr bwMode="auto">
          <a:xfrm>
            <a:off x="1622278" y="4542680"/>
            <a:ext cx="2072219" cy="442909"/>
          </a:xfrm>
          <a:prstGeom prst="rect">
            <a:avLst/>
          </a:prstGeom>
          <a:ln>
            <a:noFill/>
          </a:ln>
        </p:spPr>
        <p:txBody>
          <a:bodyPr vert="horz" wrap="square" lIns="36000" tIns="11905" rIns="36000" bIns="36000" rtlCol="0">
            <a:spAutoFit/>
          </a:bodyPr>
          <a:lstStyle/>
          <a:p>
            <a:pPr marL="11905">
              <a:spcBef>
                <a:spcPts val="94"/>
              </a:spcBef>
              <a:defRPr/>
            </a:pPr>
            <a:r>
              <a:rPr lang="ru-RU" sz="1400" b="1" spc="-84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страховые взносы первые 10 лет</a:t>
            </a:r>
            <a:endParaRPr sz="14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6" name="Прямоугольник 35"/>
          <p:cNvSpPr/>
          <p:nvPr/>
        </p:nvSpPr>
        <p:spPr bwMode="auto">
          <a:xfrm>
            <a:off x="435779" y="4250376"/>
            <a:ext cx="973343" cy="92333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5400" b="1" spc="-450">
                <a:solidFill>
                  <a:srgbClr val="00B0F0"/>
                </a:solidFill>
                <a:latin typeface="Arial"/>
                <a:cs typeface="Arial"/>
              </a:rPr>
              <a:t>7,6</a:t>
            </a:r>
            <a:endParaRPr lang="ru-RU" sz="5400" b="1" spc="-450">
              <a:solidFill>
                <a:srgbClr val="00B0F0"/>
              </a:solidFill>
              <a:latin typeface="Arial"/>
              <a:cs typeface="Arial"/>
            </a:endParaRP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1299489" y="4690422"/>
            <a:ext cx="38985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B0F0"/>
                </a:solidFill>
                <a:latin typeface="Arial"/>
                <a:cs typeface="Arial"/>
              </a:rPr>
              <a:t>%</a:t>
            </a:r>
            <a:endParaRPr lang="ru-RU" sz="800" b="1">
              <a:solidFill>
                <a:srgbClr val="00B0F0"/>
              </a:solidFill>
              <a:latin typeface="Arial"/>
              <a:cs typeface="Arial"/>
            </a:endParaRPr>
          </a:p>
        </p:txBody>
      </p:sp>
      <p:sp>
        <p:nvSpPr>
          <p:cNvPr id="41" name="object 18"/>
          <p:cNvSpPr txBox="1"/>
          <p:nvPr/>
        </p:nvSpPr>
        <p:spPr bwMode="auto">
          <a:xfrm>
            <a:off x="567967" y="5061631"/>
            <a:ext cx="2577703" cy="501387"/>
          </a:xfrm>
          <a:prstGeom prst="rect">
            <a:avLst/>
          </a:prstGeom>
        </p:spPr>
        <p:txBody>
          <a:bodyPr vert="horz" wrap="square" lIns="36000" tIns="11905" rIns="36000" bIns="36000" rtlCol="0">
            <a:spAutoFit/>
          </a:bodyPr>
          <a:lstStyle/>
          <a:p>
            <a:pPr marL="11905" marR="4763">
              <a:lnSpc>
                <a:spcPct val="112500"/>
              </a:lnSpc>
              <a:spcBef>
                <a:spcPts val="94"/>
              </a:spcBef>
              <a:defRPr/>
            </a:pPr>
            <a:r>
              <a:rPr lang="ru-RU" sz="950">
                <a:latin typeface="Arial"/>
                <a:cs typeface="Arial"/>
              </a:rPr>
              <a:t>снижение</a:t>
            </a:r>
            <a:r>
              <a:rPr sz="950" spc="75">
                <a:latin typeface="Arial"/>
                <a:cs typeface="Arial"/>
              </a:rPr>
              <a:t> </a:t>
            </a:r>
            <a:r>
              <a:rPr sz="950">
                <a:latin typeface="Arial"/>
                <a:cs typeface="Arial"/>
              </a:rPr>
              <a:t>страховых</a:t>
            </a:r>
            <a:r>
              <a:rPr sz="950" spc="75">
                <a:latin typeface="Arial"/>
                <a:cs typeface="Arial"/>
              </a:rPr>
              <a:t> </a:t>
            </a:r>
            <a:r>
              <a:rPr sz="950">
                <a:latin typeface="Arial"/>
                <a:cs typeface="Arial"/>
              </a:rPr>
              <a:t>взносов</a:t>
            </a:r>
            <a:r>
              <a:rPr sz="950" spc="75">
                <a:latin typeface="Arial"/>
                <a:cs typeface="Arial"/>
              </a:rPr>
              <a:t> </a:t>
            </a:r>
            <a:r>
              <a:rPr sz="950">
                <a:latin typeface="Arial"/>
                <a:cs typeface="Arial"/>
              </a:rPr>
              <a:t>с</a:t>
            </a:r>
            <a:r>
              <a:rPr sz="950" spc="80">
                <a:latin typeface="Arial"/>
                <a:cs typeface="Arial"/>
              </a:rPr>
              <a:t> </a:t>
            </a:r>
            <a:r>
              <a:rPr sz="950">
                <a:latin typeface="Arial"/>
                <a:cs typeface="Arial"/>
              </a:rPr>
              <a:t>30%</a:t>
            </a:r>
            <a:r>
              <a:rPr sz="950" spc="75">
                <a:latin typeface="Arial"/>
                <a:cs typeface="Arial"/>
              </a:rPr>
              <a:t> </a:t>
            </a:r>
            <a:r>
              <a:rPr sz="950">
                <a:latin typeface="Arial"/>
                <a:cs typeface="Arial"/>
              </a:rPr>
              <a:t>до</a:t>
            </a:r>
            <a:r>
              <a:rPr sz="950" spc="75">
                <a:latin typeface="Arial"/>
                <a:cs typeface="Arial"/>
              </a:rPr>
              <a:t> </a:t>
            </a:r>
            <a:r>
              <a:rPr sz="950" spc="-19">
                <a:latin typeface="Arial"/>
                <a:cs typeface="Arial"/>
              </a:rPr>
              <a:t>7,6% </a:t>
            </a:r>
            <a:r>
              <a:rPr lang="ru-RU" sz="950" spc="-19">
                <a:latin typeface="Arial"/>
                <a:cs typeface="Arial"/>
              </a:rPr>
              <a:t>на </a:t>
            </a:r>
            <a:r>
              <a:rPr sz="950">
                <a:latin typeface="Arial"/>
                <a:cs typeface="Arial"/>
              </a:rPr>
              <a:t>10</a:t>
            </a:r>
            <a:r>
              <a:rPr sz="950" spc="42">
                <a:latin typeface="Arial"/>
                <a:cs typeface="Arial"/>
              </a:rPr>
              <a:t> </a:t>
            </a:r>
            <a:r>
              <a:rPr lang="ru-RU" sz="950" spc="-9">
                <a:latin typeface="Arial"/>
                <a:cs typeface="Arial"/>
              </a:rPr>
              <a:t>лет (для резидентов, получивших статус до 31.12.2020 года)</a:t>
            </a:r>
            <a:endParaRPr sz="950">
              <a:latin typeface="Arial"/>
              <a:cs typeface="Arial"/>
            </a:endParaRPr>
          </a:p>
        </p:txBody>
      </p:sp>
      <p:sp>
        <p:nvSpPr>
          <p:cNvPr id="44" name="object 8"/>
          <p:cNvSpPr txBox="1"/>
          <p:nvPr/>
        </p:nvSpPr>
        <p:spPr bwMode="auto">
          <a:xfrm>
            <a:off x="4310645" y="3178828"/>
            <a:ext cx="2289981" cy="442909"/>
          </a:xfrm>
          <a:prstGeom prst="rect">
            <a:avLst/>
          </a:prstGeom>
          <a:ln>
            <a:noFill/>
          </a:ln>
        </p:spPr>
        <p:txBody>
          <a:bodyPr vert="horz" wrap="square" lIns="36000" tIns="11905" rIns="36000" bIns="36000" rtlCol="0">
            <a:spAutoFit/>
          </a:bodyPr>
          <a:lstStyle/>
          <a:p>
            <a:pPr marL="11905">
              <a:spcBef>
                <a:spcPts val="94"/>
              </a:spcBef>
              <a:defRPr/>
            </a:pPr>
            <a:r>
              <a:rPr lang="ru-RU" sz="1400" b="1" spc="-84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налог на имущество организаций в течение 5 лет</a:t>
            </a:r>
            <a:endParaRPr sz="14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5" name="object 17"/>
          <p:cNvSpPr txBox="1"/>
          <p:nvPr/>
        </p:nvSpPr>
        <p:spPr bwMode="auto">
          <a:xfrm>
            <a:off x="3767609" y="3610798"/>
            <a:ext cx="2833017" cy="481574"/>
          </a:xfrm>
          <a:prstGeom prst="rect">
            <a:avLst/>
          </a:prstGeom>
          <a:ln>
            <a:noFill/>
          </a:ln>
        </p:spPr>
        <p:txBody>
          <a:bodyPr vert="horz" wrap="square" lIns="36000" tIns="11905" rIns="36000" bIns="36000" rtlCol="0">
            <a:spAutoFit/>
          </a:bodyPr>
          <a:lstStyle/>
          <a:p>
            <a:pPr marL="11905" marR="4763" algn="just">
              <a:lnSpc>
                <a:spcPct val="112500"/>
              </a:lnSpc>
              <a:spcBef>
                <a:spcPts val="94"/>
              </a:spcBef>
              <a:defRPr/>
            </a:pPr>
            <a:r>
              <a:rPr lang="ru-RU" sz="900" spc="9">
                <a:latin typeface="Arial"/>
                <a:cs typeface="Arial"/>
              </a:rPr>
              <a:t>начиная</a:t>
            </a:r>
            <a:r>
              <a:rPr lang="ru-RU" sz="900" spc="28">
                <a:latin typeface="Arial"/>
                <a:cs typeface="Arial"/>
              </a:rPr>
              <a:t> </a:t>
            </a:r>
            <a:r>
              <a:rPr lang="ru-RU" sz="900" spc="9">
                <a:latin typeface="Arial"/>
                <a:cs typeface="Arial"/>
              </a:rPr>
              <a:t>с</a:t>
            </a:r>
            <a:r>
              <a:rPr lang="ru-RU" sz="900" spc="28">
                <a:latin typeface="Arial"/>
                <a:cs typeface="Arial"/>
              </a:rPr>
              <a:t> </a:t>
            </a:r>
            <a:r>
              <a:rPr lang="ru-RU" sz="900" spc="9">
                <a:latin typeface="Arial"/>
                <a:cs typeface="Arial"/>
              </a:rPr>
              <a:t>1</a:t>
            </a:r>
            <a:r>
              <a:rPr lang="ru-RU" sz="900" spc="28">
                <a:latin typeface="Arial"/>
                <a:cs typeface="Arial"/>
              </a:rPr>
              <a:t> </a:t>
            </a:r>
            <a:r>
              <a:rPr lang="ru-RU" sz="900" spc="9">
                <a:latin typeface="Arial"/>
                <a:cs typeface="Arial"/>
              </a:rPr>
              <a:t>числа</a:t>
            </a:r>
            <a:r>
              <a:rPr lang="ru-RU" sz="900" spc="28">
                <a:latin typeface="Arial"/>
                <a:cs typeface="Arial"/>
              </a:rPr>
              <a:t> </a:t>
            </a:r>
            <a:r>
              <a:rPr lang="ru-RU" sz="900" spc="9">
                <a:latin typeface="Arial"/>
                <a:cs typeface="Arial"/>
              </a:rPr>
              <a:t>месяца,</a:t>
            </a:r>
            <a:r>
              <a:rPr lang="ru-RU" sz="900" spc="28">
                <a:latin typeface="Arial"/>
                <a:cs typeface="Arial"/>
              </a:rPr>
              <a:t> </a:t>
            </a:r>
            <a:r>
              <a:rPr lang="ru-RU" sz="900" spc="9">
                <a:latin typeface="Arial"/>
                <a:cs typeface="Arial"/>
              </a:rPr>
              <a:t>следующего</a:t>
            </a:r>
            <a:r>
              <a:rPr lang="ru-RU" sz="900" spc="33">
                <a:latin typeface="Arial"/>
                <a:cs typeface="Arial"/>
              </a:rPr>
              <a:t> </a:t>
            </a:r>
            <a:r>
              <a:rPr lang="ru-RU" sz="900" spc="-23">
                <a:latin typeface="Arial"/>
                <a:cs typeface="Arial"/>
              </a:rPr>
              <a:t>за </a:t>
            </a:r>
            <a:r>
              <a:rPr lang="ru-RU" sz="900" spc="9">
                <a:latin typeface="Arial"/>
                <a:cs typeface="Arial"/>
              </a:rPr>
              <a:t>месяцем</a:t>
            </a:r>
            <a:r>
              <a:rPr lang="ru-RU" sz="900" spc="52">
                <a:latin typeface="Arial"/>
                <a:cs typeface="Arial"/>
              </a:rPr>
              <a:t> </a:t>
            </a:r>
            <a:r>
              <a:rPr lang="ru-RU" sz="900" spc="9">
                <a:latin typeface="Arial"/>
                <a:cs typeface="Arial"/>
              </a:rPr>
              <a:t>постановки</a:t>
            </a:r>
            <a:r>
              <a:rPr lang="ru-RU" sz="900" spc="52">
                <a:latin typeface="Arial"/>
                <a:cs typeface="Arial"/>
              </a:rPr>
              <a:t> </a:t>
            </a:r>
            <a:r>
              <a:rPr lang="ru-RU" sz="900" spc="9">
                <a:latin typeface="Arial"/>
                <a:cs typeface="Arial"/>
              </a:rPr>
              <a:t>на</a:t>
            </a:r>
            <a:r>
              <a:rPr lang="ru-RU" sz="900" spc="52">
                <a:latin typeface="Arial"/>
                <a:cs typeface="Arial"/>
              </a:rPr>
              <a:t> </a:t>
            </a:r>
            <a:r>
              <a:rPr lang="ru-RU" sz="900" spc="9">
                <a:latin typeface="Arial"/>
                <a:cs typeface="Arial"/>
              </a:rPr>
              <a:t>учет</a:t>
            </a:r>
            <a:r>
              <a:rPr lang="ru-RU" sz="900" spc="52">
                <a:latin typeface="Arial"/>
                <a:cs typeface="Arial"/>
              </a:rPr>
              <a:t> </a:t>
            </a:r>
            <a:r>
              <a:rPr lang="ru-RU" sz="900" spc="9">
                <a:latin typeface="Arial"/>
                <a:cs typeface="Arial"/>
              </a:rPr>
              <a:t>в</a:t>
            </a:r>
            <a:r>
              <a:rPr lang="ru-RU" sz="900" spc="56">
                <a:latin typeface="Arial"/>
                <a:cs typeface="Arial"/>
              </a:rPr>
              <a:t> </a:t>
            </a:r>
            <a:r>
              <a:rPr lang="ru-RU" sz="900" spc="-9">
                <a:latin typeface="Arial"/>
                <a:cs typeface="Arial"/>
              </a:rPr>
              <a:t>качестве </a:t>
            </a:r>
            <a:r>
              <a:rPr lang="ru-RU" sz="900">
                <a:latin typeface="Arial"/>
                <a:cs typeface="Arial"/>
              </a:rPr>
              <a:t>основного</a:t>
            </a:r>
            <a:r>
              <a:rPr lang="ru-RU" sz="900" spc="164">
                <a:latin typeface="Arial"/>
                <a:cs typeface="Arial"/>
              </a:rPr>
              <a:t> </a:t>
            </a:r>
            <a:r>
              <a:rPr lang="ru-RU" sz="900">
                <a:latin typeface="Arial"/>
                <a:cs typeface="Arial"/>
              </a:rPr>
              <a:t>средства</a:t>
            </a:r>
            <a:r>
              <a:rPr lang="ru-RU" sz="900" spc="164">
                <a:latin typeface="Arial"/>
                <a:cs typeface="Arial"/>
              </a:rPr>
              <a:t> </a:t>
            </a:r>
            <a:r>
              <a:rPr lang="ru-RU" sz="900">
                <a:latin typeface="Arial"/>
                <a:cs typeface="Arial"/>
              </a:rPr>
              <a:t>резидента</a:t>
            </a:r>
            <a:r>
              <a:rPr lang="ru-RU" sz="900" spc="164">
                <a:latin typeface="Arial"/>
                <a:cs typeface="Arial"/>
              </a:rPr>
              <a:t> </a:t>
            </a:r>
            <a:r>
              <a:rPr lang="ru-RU" sz="900" spc="-19">
                <a:latin typeface="Arial"/>
                <a:cs typeface="Arial"/>
              </a:rPr>
              <a:t>ТОР</a:t>
            </a:r>
            <a:endParaRPr lang="ru-RU" sz="900">
              <a:latin typeface="Arial"/>
              <a:cs typeface="Arial"/>
            </a:endParaRPr>
          </a:p>
        </p:txBody>
      </p:sp>
      <p:sp>
        <p:nvSpPr>
          <p:cNvPr id="46" name="Прямоугольник 45"/>
          <p:cNvSpPr/>
          <p:nvPr/>
        </p:nvSpPr>
        <p:spPr bwMode="auto">
          <a:xfrm>
            <a:off x="3635421" y="2849973"/>
            <a:ext cx="569387" cy="92333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5400" b="1">
                <a:solidFill>
                  <a:srgbClr val="00B0F0"/>
                </a:solidFill>
                <a:latin typeface="Arial"/>
                <a:cs typeface="Arial"/>
              </a:rPr>
              <a:t>0</a:t>
            </a:r>
            <a:endParaRPr lang="ru-RU" sz="5400" b="1">
              <a:solidFill>
                <a:srgbClr val="00B0F0"/>
              </a:solidFill>
              <a:latin typeface="Arial"/>
              <a:cs typeface="Arial"/>
            </a:endParaRPr>
          </a:p>
        </p:txBody>
      </p:sp>
      <p:sp>
        <p:nvSpPr>
          <p:cNvPr id="47" name="Прямоугольник 46"/>
          <p:cNvSpPr/>
          <p:nvPr/>
        </p:nvSpPr>
        <p:spPr bwMode="auto">
          <a:xfrm>
            <a:off x="3985371" y="3290019"/>
            <a:ext cx="38985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B0F0"/>
                </a:solidFill>
                <a:latin typeface="Arial"/>
                <a:cs typeface="Arial"/>
              </a:rPr>
              <a:t>%</a:t>
            </a:r>
            <a:endParaRPr lang="ru-RU" sz="800" b="1">
              <a:solidFill>
                <a:srgbClr val="00B0F0"/>
              </a:solidFill>
              <a:latin typeface="Arial"/>
              <a:cs typeface="Arial"/>
            </a:endParaRPr>
          </a:p>
        </p:txBody>
      </p:sp>
      <p:sp>
        <p:nvSpPr>
          <p:cNvPr id="52" name="object 8"/>
          <p:cNvSpPr txBox="1"/>
          <p:nvPr/>
        </p:nvSpPr>
        <p:spPr bwMode="auto">
          <a:xfrm>
            <a:off x="4313380" y="5624406"/>
            <a:ext cx="1285443" cy="227466"/>
          </a:xfrm>
          <a:prstGeom prst="rect">
            <a:avLst/>
          </a:prstGeom>
          <a:ln>
            <a:noFill/>
          </a:ln>
        </p:spPr>
        <p:txBody>
          <a:bodyPr vert="horz" wrap="square" lIns="36000" tIns="11905" rIns="36000" bIns="36000" rtlCol="0">
            <a:spAutoFit/>
          </a:bodyPr>
          <a:lstStyle/>
          <a:p>
            <a:pPr marL="11905">
              <a:spcBef>
                <a:spcPts val="94"/>
              </a:spcBef>
              <a:defRPr/>
            </a:pPr>
            <a:r>
              <a:rPr lang="ru-RU" sz="1400" b="1" spc="-84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налог на землю</a:t>
            </a:r>
            <a:endParaRPr sz="14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3" name="object 17"/>
          <p:cNvSpPr txBox="1"/>
          <p:nvPr/>
        </p:nvSpPr>
        <p:spPr bwMode="auto">
          <a:xfrm>
            <a:off x="3767609" y="5886206"/>
            <a:ext cx="2833017" cy="324993"/>
          </a:xfrm>
          <a:prstGeom prst="rect">
            <a:avLst/>
          </a:prstGeom>
          <a:ln>
            <a:noFill/>
          </a:ln>
        </p:spPr>
        <p:txBody>
          <a:bodyPr vert="horz" wrap="square" lIns="36000" tIns="11905" rIns="36000" bIns="36000" rtlCol="0">
            <a:spAutoFit/>
          </a:bodyPr>
          <a:lstStyle/>
          <a:p>
            <a:pPr marL="11905" marR="4763" algn="just">
              <a:lnSpc>
                <a:spcPct val="112500"/>
              </a:lnSpc>
              <a:spcBef>
                <a:spcPts val="94"/>
              </a:spcBef>
              <a:defRPr/>
            </a:pPr>
            <a:r>
              <a:rPr lang="ru-RU" sz="900" spc="9">
                <a:latin typeface="Arial"/>
                <a:cs typeface="Arial"/>
              </a:rPr>
              <a:t>обычная ставка </a:t>
            </a:r>
            <a:endParaRPr/>
          </a:p>
          <a:p>
            <a:pPr marL="11905" marR="4763" algn="just">
              <a:lnSpc>
                <a:spcPct val="112500"/>
              </a:lnSpc>
              <a:spcBef>
                <a:spcPts val="94"/>
              </a:spcBef>
              <a:defRPr/>
            </a:pPr>
            <a:r>
              <a:rPr lang="ru-RU" sz="900" spc="9">
                <a:latin typeface="Arial"/>
                <a:cs typeface="Arial"/>
              </a:rPr>
              <a:t>в местный бюджет 1,5%</a:t>
            </a:r>
            <a:endParaRPr lang="ru-RU" sz="900">
              <a:latin typeface="Arial"/>
              <a:cs typeface="Arial"/>
            </a:endParaRPr>
          </a:p>
        </p:txBody>
      </p:sp>
      <p:sp>
        <p:nvSpPr>
          <p:cNvPr id="54" name="Прямоугольник 53"/>
          <p:cNvSpPr/>
          <p:nvPr/>
        </p:nvSpPr>
        <p:spPr bwMode="auto">
          <a:xfrm>
            <a:off x="3635421" y="5125381"/>
            <a:ext cx="569387" cy="92333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5400" b="1">
                <a:solidFill>
                  <a:srgbClr val="00B0F0"/>
                </a:solidFill>
                <a:latin typeface="Arial"/>
                <a:cs typeface="Arial"/>
              </a:rPr>
              <a:t>0</a:t>
            </a:r>
            <a:endParaRPr lang="ru-RU" sz="5400" b="1">
              <a:solidFill>
                <a:srgbClr val="00B0F0"/>
              </a:solidFill>
              <a:latin typeface="Arial"/>
              <a:cs typeface="Arial"/>
            </a:endParaRPr>
          </a:p>
        </p:txBody>
      </p:sp>
      <p:sp>
        <p:nvSpPr>
          <p:cNvPr id="55" name="Прямоугольник 54"/>
          <p:cNvSpPr/>
          <p:nvPr/>
        </p:nvSpPr>
        <p:spPr bwMode="auto">
          <a:xfrm>
            <a:off x="3985371" y="5565427"/>
            <a:ext cx="38985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>
                <a:solidFill>
                  <a:srgbClr val="00B0F0"/>
                </a:solidFill>
                <a:latin typeface="Arial"/>
                <a:cs typeface="Arial"/>
              </a:rPr>
              <a:t>%</a:t>
            </a:r>
            <a:endParaRPr lang="ru-RU" sz="800" b="1">
              <a:solidFill>
                <a:srgbClr val="00B0F0"/>
              </a:solidFill>
              <a:latin typeface="Arial"/>
              <a:cs typeface="Arial"/>
            </a:endParaRPr>
          </a:p>
        </p:txBody>
      </p:sp>
      <p:sp>
        <p:nvSpPr>
          <p:cNvPr id="56" name="object 3"/>
          <p:cNvSpPr/>
          <p:nvPr/>
        </p:nvSpPr>
        <p:spPr bwMode="auto">
          <a:xfrm>
            <a:off x="4828882" y="1691167"/>
            <a:ext cx="553641" cy="552450"/>
          </a:xfrm>
          <a:custGeom>
            <a:avLst/>
            <a:gdLst/>
            <a:ahLst/>
            <a:cxnLst/>
            <a:rect l="l" t="t" r="r" b="b"/>
            <a:pathLst>
              <a:path w="590550" h="589279" fill="norm" stroke="1" extrusionOk="0">
                <a:moveTo>
                  <a:pt x="483430" y="589036"/>
                </a:moveTo>
                <a:lnTo>
                  <a:pt x="379430" y="589036"/>
                </a:lnTo>
                <a:lnTo>
                  <a:pt x="379430" y="406867"/>
                </a:lnTo>
                <a:lnTo>
                  <a:pt x="260106" y="406867"/>
                </a:lnTo>
                <a:lnTo>
                  <a:pt x="260106" y="589036"/>
                </a:lnTo>
                <a:lnTo>
                  <a:pt x="108620" y="589036"/>
                </a:lnTo>
                <a:lnTo>
                  <a:pt x="108620" y="295266"/>
                </a:lnTo>
                <a:lnTo>
                  <a:pt x="0" y="295266"/>
                </a:lnTo>
                <a:lnTo>
                  <a:pt x="295254" y="0"/>
                </a:lnTo>
                <a:lnTo>
                  <a:pt x="590538" y="295254"/>
                </a:lnTo>
                <a:lnTo>
                  <a:pt x="483430" y="295266"/>
                </a:lnTo>
                <a:lnTo>
                  <a:pt x="483430" y="589036"/>
                </a:lnTo>
                <a:close/>
              </a:path>
            </a:pathLst>
          </a:custGeom>
          <a:solidFill>
            <a:srgbClr val="37B5FF"/>
          </a:solidFill>
        </p:spPr>
        <p:txBody>
          <a:bodyPr wrap="square" lIns="36000" tIns="36000" rIns="36000" bIns="36000" rtlCol="0"/>
          <a:lstStyle/>
          <a:p>
            <a:pPr>
              <a:defRPr/>
            </a:pPr>
            <a:endParaRPr sz="1700">
              <a:latin typeface="Arial"/>
              <a:cs typeface="Arial"/>
            </a:endParaRPr>
          </a:p>
        </p:txBody>
      </p:sp>
      <p:sp>
        <p:nvSpPr>
          <p:cNvPr id="57" name="object 8"/>
          <p:cNvSpPr txBox="1"/>
          <p:nvPr/>
        </p:nvSpPr>
        <p:spPr bwMode="auto">
          <a:xfrm>
            <a:off x="5414871" y="1819253"/>
            <a:ext cx="2225285" cy="442909"/>
          </a:xfrm>
          <a:prstGeom prst="rect">
            <a:avLst/>
          </a:prstGeom>
          <a:ln>
            <a:noFill/>
          </a:ln>
        </p:spPr>
        <p:txBody>
          <a:bodyPr vert="horz" wrap="square" lIns="36000" tIns="11905" rIns="36000" bIns="36000" rtlCol="0">
            <a:spAutoFit/>
          </a:bodyPr>
          <a:lstStyle/>
          <a:p>
            <a:pPr marL="11905">
              <a:spcBef>
                <a:spcPts val="94"/>
              </a:spcBef>
              <a:defRPr/>
            </a:pPr>
            <a:r>
              <a:rPr lang="ru-RU" sz="1400" b="1" spc="-84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возможность привлечения средств ВЭБ.РФ</a:t>
            </a:r>
            <a:endParaRPr sz="14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 bwMode="auto">
          <a:xfrm>
            <a:off x="6848461" y="5299332"/>
            <a:ext cx="866467" cy="211044"/>
          </a:xfrm>
          <a:prstGeom prst="roundRect">
            <a:avLst>
              <a:gd name="adj" fmla="val 24466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800">
              <a:latin typeface="Arial"/>
              <a:cs typeface="Arial"/>
            </a:endParaRPr>
          </a:p>
        </p:txBody>
      </p:sp>
      <p:sp>
        <p:nvSpPr>
          <p:cNvPr id="62" name="Прямоугольник 61"/>
          <p:cNvSpPr/>
          <p:nvPr/>
        </p:nvSpPr>
        <p:spPr bwMode="auto">
          <a:xfrm>
            <a:off x="6922461" y="5301269"/>
            <a:ext cx="7184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800">
                <a:solidFill>
                  <a:schemeClr val="bg1"/>
                </a:solidFill>
                <a:latin typeface="Arial"/>
                <a:cs typeface="Arial"/>
              </a:rPr>
              <a:t>Черемхово</a:t>
            </a:r>
            <a:endParaRPr sz="8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3" name="Овал 62"/>
          <p:cNvSpPr/>
          <p:nvPr/>
        </p:nvSpPr>
        <p:spPr bwMode="auto">
          <a:xfrm>
            <a:off x="6645983" y="5264216"/>
            <a:ext cx="272280" cy="27555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64" name="Рисунок 63" descr="Маркер со сплошной заливкой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6645983" y="5264217"/>
            <a:ext cx="276478" cy="276478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 bwMode="auto"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sz="800">
                <a:latin typeface="Arial"/>
                <a:cs typeface="Arial"/>
              </a:rPr>
              <a:t>ИНВЕСТИЦИОННЫЙ ПРОФИЛЬ </a:t>
            </a:r>
            <a:r>
              <a:rPr lang="ru-RU" sz="800">
                <a:latin typeface="Arial"/>
                <a:cs typeface="Arial"/>
              </a:rPr>
              <a:t>ГОРОДА ЧЕРЕМХОВО</a:t>
            </a:r>
            <a:endParaRPr/>
          </a:p>
        </p:txBody>
      </p:sp>
      <p:sp>
        <p:nvSpPr>
          <p:cNvPr id="66" name="Номер слайда 50"/>
          <p:cNvSpPr>
            <a:spLocks noGrp="1"/>
          </p:cNvSpPr>
          <p:nvPr>
            <p:ph type="sldNum" sz="quarter" idx="12"/>
          </p:nvPr>
        </p:nvSpPr>
        <p:spPr bwMode="auto">
          <a:xfrm>
            <a:off x="9059976" y="6607263"/>
            <a:ext cx="727623" cy="123111"/>
          </a:xfrm>
        </p:spPr>
        <p:txBody>
          <a:bodyPr vert="horz" lIns="36000" tIns="36000" rIns="36000" bIns="36000" rtlCol="0" anchor="b"/>
          <a:lstStyle/>
          <a:p>
            <a:pPr>
              <a:defRPr/>
            </a:pPr>
            <a:r>
              <a:rPr lang="ru-RU" sz="800">
                <a:solidFill>
                  <a:schemeClr val="tx1"/>
                </a:solidFill>
                <a:latin typeface="Arial"/>
                <a:cs typeface="Arial"/>
              </a:rPr>
              <a:t>19</a:t>
            </a:r>
            <a:endParaRPr sz="8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 bwMode="auto">
          <a:xfrm>
            <a:off x="621668" y="4941668"/>
            <a:ext cx="5050515" cy="630000"/>
          </a:xfrm>
          <a:prstGeom prst="roundRect">
            <a:avLst>
              <a:gd name="adj" fmla="val 42003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>
              <a:defRPr/>
            </a:pPr>
            <a:r>
              <a:rPr lang="ru-RU" sz="800">
                <a:solidFill>
                  <a:schemeClr val="bg1"/>
                </a:solidFill>
                <a:latin typeface="Arial"/>
                <a:cs typeface="Arial"/>
              </a:rPr>
              <a:t>Ознакомиться с подробной информацией о площадках, точках подключения,          ресурсных мощностях, транспортной и инженерной инфраструктуре можно                          на инвестиционном портале города в </a:t>
            </a:r>
            <a:r>
              <a:rPr lang="ru-RU" sz="800" u="sng">
                <a:solidFill>
                  <a:schemeClr val="bg1"/>
                </a:solidFill>
                <a:latin typeface="Arial"/>
                <a:cs typeface="Arial"/>
                <a:hlinkClick r:id="rId2" tooltip="https://chereminvest.wixsite.com/invest/podobrat-ploshadku"/>
              </a:rPr>
              <a:t>разделе «Подобрать площадку»</a:t>
            </a:r>
            <a:endParaRPr lang="ru-RU" sz="8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621668" y="5676970"/>
            <a:ext cx="5050515" cy="630000"/>
          </a:xfrm>
          <a:prstGeom prst="roundRect">
            <a:avLst>
              <a:gd name="adj" fmla="val 42003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>
              <a:defRPr/>
            </a:pPr>
            <a:r>
              <a:rPr lang="ru-RU" sz="800">
                <a:solidFill>
                  <a:schemeClr val="bg1"/>
                </a:solidFill>
                <a:latin typeface="Arial"/>
                <a:cs typeface="Arial"/>
              </a:rPr>
              <a:t>Ознакомиться с реестром муниципального имущества в </a:t>
            </a:r>
            <a:r>
              <a:rPr lang="ru-RU" sz="800">
                <a:solidFill>
                  <a:schemeClr val="bg1"/>
                </a:solidFill>
                <a:latin typeface="Arial"/>
                <a:cs typeface="Arial"/>
              </a:rPr>
              <a:t>можно на официальном сайте администрации города в </a:t>
            </a:r>
            <a:r>
              <a:rPr lang="ru-RU" sz="800" u="sng">
                <a:solidFill>
                  <a:schemeClr val="bg1"/>
                </a:solidFill>
                <a:latin typeface="Arial"/>
                <a:cs typeface="Arial"/>
                <a:hlinkClick r:id="rId3" tooltip="https://admcher.ru/economics/small-business/property-support/"/>
              </a:rPr>
              <a:t>разделе «Поддержка бизнеса»</a:t>
            </a:r>
            <a:endParaRPr lang="ru-RU" sz="8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 bwMode="auto">
          <a:xfrm>
            <a:off x="5795705" y="1490472"/>
            <a:ext cx="3991892" cy="4817353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2400" b="1">
                <a:latin typeface="Arial"/>
                <a:cs typeface="Arial"/>
              </a:rPr>
              <a:t>СВОБОДНЫЕ ИНВЕСТИЦИОННЫЕ ПЛОЩАДКИ</a:t>
            </a:r>
            <a:endParaRPr/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627018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36000" bIns="36000" rtlCol="0" anchor="ctr"/>
          <a:lstStyle/>
          <a:p>
            <a:pPr>
              <a:defRPr/>
            </a:pPr>
            <a:r>
              <a:rPr lang="ru-RU" sz="800" b="1">
                <a:solidFill>
                  <a:schemeClr val="bg1"/>
                </a:solidFill>
                <a:latin typeface="Arial"/>
                <a:cs typeface="Arial"/>
              </a:rPr>
              <a:t>свободные инвестиционные площадки</a:t>
            </a:r>
            <a:endParaRPr sz="8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1" name="Номер слайда 50"/>
          <p:cNvSpPr>
            <a:spLocks noGrp="1"/>
          </p:cNvSpPr>
          <p:nvPr>
            <p:ph type="sldNum" sz="quarter" idx="12"/>
          </p:nvPr>
        </p:nvSpPr>
        <p:spPr bwMode="auto">
          <a:xfrm>
            <a:off x="9059976" y="6607263"/>
            <a:ext cx="727623" cy="123111"/>
          </a:xfrm>
        </p:spPr>
        <p:txBody>
          <a:bodyPr vert="horz" lIns="36000" tIns="36000" rIns="36000" bIns="36000" rtlCol="0" anchor="b"/>
          <a:lstStyle/>
          <a:p>
            <a:pPr>
              <a:defRPr/>
            </a:pPr>
            <a:r>
              <a:rPr lang="ru-RU" sz="800">
                <a:solidFill>
                  <a:schemeClr val="tx1"/>
                </a:solidFill>
                <a:latin typeface="Arial"/>
                <a:cs typeface="Arial"/>
              </a:rPr>
              <a:t>20</a:t>
            </a:r>
            <a:endParaRPr sz="8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627017" y="1401549"/>
            <a:ext cx="5045169" cy="1253923"/>
          </a:xfrm>
          <a:prstGeom prst="roundRect">
            <a:avLst>
              <a:gd name="adj" fmla="val 2257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4" name="TextBox 53"/>
          <p:cNvSpPr txBox="1"/>
          <p:nvPr/>
        </p:nvSpPr>
        <p:spPr bwMode="auto">
          <a:xfrm>
            <a:off x="6421568" y="5933346"/>
            <a:ext cx="1324968" cy="10772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700" b="1" spc="-3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700" b="1" spc="-3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бъекты теплоснабжения</a:t>
            </a:r>
            <a:endParaRPr lang="ru-RU" sz="700" b="1" spc="-3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 bwMode="auto">
          <a:xfrm>
            <a:off x="8372630" y="5927709"/>
            <a:ext cx="1324968" cy="10772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700" b="1" spc="-3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объекты электроснабжения</a:t>
            </a:r>
            <a:endParaRPr/>
          </a:p>
        </p:txBody>
      </p:sp>
      <p:pic>
        <p:nvPicPr>
          <p:cNvPr id="25" name="Рисунок 24" descr="Электрическая опора со сплошной заливкой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8066449" y="5891570"/>
            <a:ext cx="180000" cy="180000"/>
          </a:xfrm>
          <a:prstGeom prst="rect">
            <a:avLst/>
          </a:prstGeom>
        </p:spPr>
      </p:pic>
      <p:pic>
        <p:nvPicPr>
          <p:cNvPr id="66" name="Рисунок 65" descr="Производство со сплошной заливкой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 bwMode="auto">
          <a:xfrm>
            <a:off x="6115387" y="5893203"/>
            <a:ext cx="180000" cy="180000"/>
          </a:xfrm>
          <a:prstGeom prst="rect">
            <a:avLst/>
          </a:prstGeom>
        </p:spPr>
      </p:pic>
      <p:sp>
        <p:nvSpPr>
          <p:cNvPr id="123" name="Скругленный прямоугольник 122"/>
          <p:cNvSpPr/>
          <p:nvPr/>
        </p:nvSpPr>
        <p:spPr bwMode="auto">
          <a:xfrm>
            <a:off x="621668" y="2760771"/>
            <a:ext cx="5050515" cy="2075596"/>
          </a:xfrm>
          <a:prstGeom prst="roundRect">
            <a:avLst>
              <a:gd name="adj" fmla="val 12524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5" name="TextBox 124"/>
          <p:cNvSpPr txBox="1"/>
          <p:nvPr/>
        </p:nvSpPr>
        <p:spPr bwMode="auto">
          <a:xfrm>
            <a:off x="622939" y="3002836"/>
            <a:ext cx="5049247" cy="1692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>
              <a:defRPr/>
            </a:pP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ТАРИФЫ</a:t>
            </a:r>
            <a:endParaRPr sz="11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6" name="TextBox 125"/>
          <p:cNvSpPr txBox="1"/>
          <p:nvPr/>
        </p:nvSpPr>
        <p:spPr bwMode="auto">
          <a:xfrm>
            <a:off x="821552" y="1582759"/>
            <a:ext cx="448985" cy="3693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bg1"/>
                </a:solidFill>
                <a:latin typeface="Arial"/>
                <a:cs typeface="Arial"/>
              </a:rPr>
              <a:t>19</a:t>
            </a:r>
            <a:endParaRPr sz="24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7" name="TextBox 126"/>
          <p:cNvSpPr txBox="1"/>
          <p:nvPr/>
        </p:nvSpPr>
        <p:spPr bwMode="auto">
          <a:xfrm>
            <a:off x="821552" y="2052324"/>
            <a:ext cx="1627965" cy="33855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bg1"/>
                </a:solidFill>
                <a:latin typeface="Arial"/>
                <a:cs typeface="Arial"/>
              </a:rPr>
              <a:t>ИНВЕСТИЦИОННЫХ ПЛОЩАДОК</a:t>
            </a:r>
            <a:endParaRPr sz="1100" b="1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137" name="Прямая соединительная линия 136"/>
          <p:cNvCxnSpPr>
            <a:cxnSpLocks/>
          </p:cNvCxnSpPr>
          <p:nvPr/>
        </p:nvCxnSpPr>
        <p:spPr bwMode="auto">
          <a:xfrm>
            <a:off x="3348265" y="1582965"/>
            <a:ext cx="0" cy="85571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/>
          <p:cNvSpPr txBox="1"/>
          <p:nvPr/>
        </p:nvSpPr>
        <p:spPr bwMode="auto">
          <a:xfrm>
            <a:off x="3487661" y="1694390"/>
            <a:ext cx="242716" cy="24622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chemeClr val="bg1"/>
                </a:solidFill>
                <a:latin typeface="Arial"/>
                <a:cs typeface="Arial"/>
              </a:rPr>
              <a:t>9</a:t>
            </a:r>
            <a:endParaRPr lang="ru-RU" sz="1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9" name="TextBox 138"/>
          <p:cNvSpPr txBox="1"/>
          <p:nvPr/>
        </p:nvSpPr>
        <p:spPr bwMode="auto">
          <a:xfrm>
            <a:off x="3927274" y="1732861"/>
            <a:ext cx="1542639" cy="1692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en" sz="1100" b="1">
                <a:solidFill>
                  <a:schemeClr val="bg1"/>
                </a:solidFill>
                <a:latin typeface="Arial"/>
                <a:cs typeface="Arial"/>
              </a:rPr>
              <a:t>GREENFIELD</a:t>
            </a:r>
            <a:endParaRPr lang="ru-RU" sz="11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0" name="TextBox 139"/>
          <p:cNvSpPr txBox="1"/>
          <p:nvPr/>
        </p:nvSpPr>
        <p:spPr bwMode="auto">
          <a:xfrm>
            <a:off x="3487661" y="2010825"/>
            <a:ext cx="315214" cy="24622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chemeClr val="bg1"/>
                </a:solidFill>
                <a:latin typeface="Arial"/>
                <a:cs typeface="Arial"/>
              </a:rPr>
              <a:t>10</a:t>
            </a:r>
            <a:endParaRPr lang="ru-RU" sz="1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1" name="TextBox 140"/>
          <p:cNvSpPr txBox="1"/>
          <p:nvPr/>
        </p:nvSpPr>
        <p:spPr bwMode="auto">
          <a:xfrm>
            <a:off x="3918432" y="2085228"/>
            <a:ext cx="1422493" cy="1692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en" sz="1100" b="1">
                <a:solidFill>
                  <a:schemeClr val="bg1"/>
                </a:solidFill>
                <a:latin typeface="Arial"/>
                <a:cs typeface="Arial"/>
              </a:rPr>
              <a:t>BROWNFIELD</a:t>
            </a:r>
            <a:endParaRPr lang="ru-RU" sz="11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6" name="TextBox 145"/>
          <p:cNvSpPr txBox="1"/>
          <p:nvPr/>
        </p:nvSpPr>
        <p:spPr bwMode="auto">
          <a:xfrm>
            <a:off x="1168749" y="3338103"/>
            <a:ext cx="1638864" cy="33855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216,6 </a:t>
            </a: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руб.</a:t>
            </a:r>
            <a:endParaRPr/>
          </a:p>
          <a:p>
            <a:pPr>
              <a:defRPr/>
            </a:pP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горячая вода (м</a:t>
            </a:r>
            <a:r>
              <a:rPr lang="ru-RU" sz="1100" b="1" baseline="300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3</a:t>
            </a: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)</a:t>
            </a:r>
            <a:endParaRPr/>
          </a:p>
        </p:txBody>
      </p:sp>
      <p:sp>
        <p:nvSpPr>
          <p:cNvPr id="156" name="TextBox 155"/>
          <p:cNvSpPr txBox="1"/>
          <p:nvPr/>
        </p:nvSpPr>
        <p:spPr bwMode="auto">
          <a:xfrm>
            <a:off x="1168749" y="3827655"/>
            <a:ext cx="1638864" cy="33855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72,1 </a:t>
            </a: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руб.</a:t>
            </a:r>
            <a:endParaRPr/>
          </a:p>
          <a:p>
            <a:pPr>
              <a:defRPr/>
            </a:pP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холодная вода (м</a:t>
            </a:r>
            <a:r>
              <a:rPr lang="ru-RU" sz="1100" b="1" baseline="300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3</a:t>
            </a: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)</a:t>
            </a:r>
            <a:endParaRPr/>
          </a:p>
        </p:txBody>
      </p:sp>
      <p:sp>
        <p:nvSpPr>
          <p:cNvPr id="158" name="TextBox 157"/>
          <p:cNvSpPr txBox="1"/>
          <p:nvPr/>
        </p:nvSpPr>
        <p:spPr bwMode="auto">
          <a:xfrm>
            <a:off x="1164855" y="4323130"/>
            <a:ext cx="1638864" cy="33855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58,1 </a:t>
            </a: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руб.</a:t>
            </a:r>
            <a:endParaRPr/>
          </a:p>
          <a:p>
            <a:pPr>
              <a:defRPr/>
            </a:pP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водоотведение (м</a:t>
            </a:r>
            <a:r>
              <a:rPr lang="ru-RU" sz="1100" b="1" baseline="300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3</a:t>
            </a: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)</a:t>
            </a:r>
            <a:endParaRPr/>
          </a:p>
        </p:txBody>
      </p:sp>
      <p:sp>
        <p:nvSpPr>
          <p:cNvPr id="162" name="TextBox 161"/>
          <p:cNvSpPr txBox="1"/>
          <p:nvPr/>
        </p:nvSpPr>
        <p:spPr bwMode="auto">
          <a:xfrm>
            <a:off x="3553316" y="3345434"/>
            <a:ext cx="1922274" cy="33855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6,5 </a:t>
            </a: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руб.</a:t>
            </a:r>
            <a:endParaRPr/>
          </a:p>
          <a:p>
            <a:pPr>
              <a:defRPr/>
            </a:pP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электроэнергия (кВт ч.)</a:t>
            </a:r>
            <a:endParaRPr/>
          </a:p>
        </p:txBody>
      </p:sp>
      <p:sp>
        <p:nvSpPr>
          <p:cNvPr id="164" name="TextBox 163"/>
          <p:cNvSpPr txBox="1"/>
          <p:nvPr/>
        </p:nvSpPr>
        <p:spPr bwMode="auto">
          <a:xfrm>
            <a:off x="3549423" y="3840909"/>
            <a:ext cx="1973641" cy="33855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1675,3 </a:t>
            </a: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руб.</a:t>
            </a:r>
            <a:endParaRPr/>
          </a:p>
          <a:p>
            <a:pPr>
              <a:defRPr/>
            </a:pP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отопление (за  ед. энергии)</a:t>
            </a:r>
            <a:endParaRPr/>
          </a:p>
        </p:txBody>
      </p:sp>
      <p:pic>
        <p:nvPicPr>
          <p:cNvPr id="171" name="Рисунок 170" descr="Интернет со сплошной заливкой"/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 bwMode="auto">
          <a:xfrm>
            <a:off x="749313" y="5812701"/>
            <a:ext cx="360000" cy="360000"/>
          </a:xfrm>
          <a:prstGeom prst="rect">
            <a:avLst/>
          </a:prstGeom>
        </p:spPr>
      </p:pic>
      <p:pic>
        <p:nvPicPr>
          <p:cNvPr id="172" name="Рисунок 171" descr="Интернет со сплошной заливкой"/>
          <p:cNvPicPr>
            <a:picLocks noChangeAspect="1"/>
          </p:cNvPicPr>
          <p:nvPr/>
        </p:nvPicPr>
        <p:blipFill>
          <a:blip r:embed="rId8">
            <a:lum bright="70000" contrast="-70000"/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 bwMode="auto">
          <a:xfrm>
            <a:off x="749313" y="5060632"/>
            <a:ext cx="360000" cy="360000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 bwMode="auto"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sz="800">
                <a:latin typeface="Arial"/>
                <a:cs typeface="Arial"/>
              </a:rPr>
              <a:t>ИНВЕСТИЦИОННЫЙ ПРОФИЛЬ </a:t>
            </a:r>
            <a:r>
              <a:rPr lang="ru-RU" sz="800">
                <a:latin typeface="Arial"/>
                <a:cs typeface="Arial"/>
              </a:rPr>
              <a:t>ГОРОДА ЧЕРЕМХОВО</a:t>
            </a:r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803786" y="1711785"/>
            <a:ext cx="3983811" cy="4108854"/>
          </a:xfrm>
          <a:prstGeom prst="rect">
            <a:avLst/>
          </a:prstGeom>
        </p:spPr>
      </p:pic>
      <p:sp>
        <p:nvSpPr>
          <p:cNvPr id="96" name="Скругленный прямоугольник 95"/>
          <p:cNvSpPr/>
          <p:nvPr/>
        </p:nvSpPr>
        <p:spPr bwMode="auto">
          <a:xfrm>
            <a:off x="7774095" y="2818535"/>
            <a:ext cx="866467" cy="211044"/>
          </a:xfrm>
          <a:prstGeom prst="roundRect">
            <a:avLst>
              <a:gd name="adj" fmla="val 24466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800">
              <a:latin typeface="Arial"/>
              <a:cs typeface="Arial"/>
            </a:endParaRPr>
          </a:p>
        </p:txBody>
      </p:sp>
      <p:sp>
        <p:nvSpPr>
          <p:cNvPr id="97" name="Прямоугольник 96"/>
          <p:cNvSpPr/>
          <p:nvPr/>
        </p:nvSpPr>
        <p:spPr bwMode="auto">
          <a:xfrm>
            <a:off x="7848095" y="2820472"/>
            <a:ext cx="7184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800">
                <a:solidFill>
                  <a:schemeClr val="bg1"/>
                </a:solidFill>
                <a:latin typeface="Arial"/>
                <a:cs typeface="Arial"/>
              </a:rPr>
              <a:t>Черемхово</a:t>
            </a:r>
            <a:endParaRPr sz="8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8" name="Овал 97"/>
          <p:cNvSpPr/>
          <p:nvPr/>
        </p:nvSpPr>
        <p:spPr bwMode="auto">
          <a:xfrm>
            <a:off x="7571617" y="2783419"/>
            <a:ext cx="272280" cy="27555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99" name="Рисунок 98" descr="Маркер со сплошной заливкой"/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/>
        </p:blipFill>
        <p:spPr bwMode="auto">
          <a:xfrm>
            <a:off x="7571617" y="2783420"/>
            <a:ext cx="276478" cy="2764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427227" y="3098312"/>
            <a:ext cx="137431" cy="137431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154274" y="2658202"/>
            <a:ext cx="137431" cy="13743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958434" y="3057142"/>
            <a:ext cx="216029" cy="21602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801905" y="3170947"/>
            <a:ext cx="216029" cy="21602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614707" y="3094092"/>
            <a:ext cx="216029" cy="216029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906180" y="3219365"/>
            <a:ext cx="216029" cy="216029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705073" y="2793279"/>
            <a:ext cx="216029" cy="216029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146335" y="2860329"/>
            <a:ext cx="216029" cy="216029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6868023" y="2466593"/>
            <a:ext cx="216029" cy="216029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3152145" y="3341833"/>
            <a:ext cx="344988" cy="344988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90193" y="3387285"/>
            <a:ext cx="278240" cy="278240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87207" y="3876052"/>
            <a:ext cx="278240" cy="2782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61144" y="4323130"/>
            <a:ext cx="330366" cy="3303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3156864" y="3846468"/>
            <a:ext cx="362947" cy="362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</p:cNvPr>
          <p:cNvSpPr/>
          <p:nvPr/>
        </p:nvSpPr>
        <p:spPr bwMode="auto">
          <a:xfrm>
            <a:off x="2882625" y="1252049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36000" bIns="36000" rtlCol="0" anchor="ctr"/>
          <a:lstStyle/>
          <a:p>
            <a:pPr>
              <a:defRPr/>
            </a:pPr>
            <a:r>
              <a:rPr sz="800" b="1">
                <a:solidFill>
                  <a:schemeClr val="tx1"/>
                </a:solidFill>
                <a:latin typeface="Arial"/>
                <a:cs typeface="Arial"/>
              </a:rPr>
              <a:t>преимущества 0</a:t>
            </a: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4</a:t>
            </a:r>
            <a:endParaRPr sz="8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Скругленный прямоугольник 3">
            <a:hlinkClick r:id="rId3" action="ppaction://hlinksldjump"/>
          </p:cNvPr>
          <p:cNvSpPr/>
          <p:nvPr/>
        </p:nvSpPr>
        <p:spPr bwMode="auto">
          <a:xfrm>
            <a:off x="627018" y="1252725"/>
            <a:ext cx="2142357" cy="273844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приветственное слово мэра города </a:t>
            </a:r>
            <a:r>
              <a:rPr sz="800" b="1">
                <a:solidFill>
                  <a:schemeClr val="tx1"/>
                </a:solidFill>
                <a:latin typeface="Arial"/>
                <a:cs typeface="Arial"/>
              </a:rPr>
              <a:t>0</a:t>
            </a: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3</a:t>
            </a:r>
            <a:endParaRPr sz="8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Скругленный прямоугольник 4">
            <a:hlinkClick r:id="rId4" action="ppaction://hlinksldjump"/>
          </p:cNvPr>
          <p:cNvSpPr/>
          <p:nvPr/>
        </p:nvSpPr>
        <p:spPr bwMode="auto">
          <a:xfrm>
            <a:off x="5955682" y="1258560"/>
            <a:ext cx="251016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sz="800" b="1">
                <a:solidFill>
                  <a:schemeClr val="tx1"/>
                </a:solidFill>
                <a:latin typeface="Arial"/>
                <a:cs typeface="Arial"/>
              </a:rPr>
              <a:t>социально-экономические показатели 05</a:t>
            </a:r>
            <a:endParaRPr/>
          </a:p>
        </p:txBody>
      </p:sp>
      <p:sp>
        <p:nvSpPr>
          <p:cNvPr id="6" name="Скругленный прямоугольник 5">
            <a:hlinkClick r:id="rId5" action="ppaction://hlinksldjump"/>
          </p:cNvPr>
          <p:cNvSpPr/>
          <p:nvPr/>
        </p:nvSpPr>
        <p:spPr bwMode="auto">
          <a:xfrm>
            <a:off x="626294" y="163517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sz="800" b="1">
                <a:solidFill>
                  <a:schemeClr val="tx1"/>
                </a:solidFill>
                <a:latin typeface="Arial"/>
                <a:cs typeface="Arial"/>
              </a:rPr>
              <a:t>занятость и доходы населения </a:t>
            </a:r>
            <a:r>
              <a:rPr sz="800" b="1">
                <a:solidFill>
                  <a:schemeClr val="tx1"/>
                </a:solidFill>
                <a:latin typeface="Arial"/>
                <a:cs typeface="Arial"/>
              </a:rPr>
              <a:t>0</a:t>
            </a: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7</a:t>
            </a:r>
            <a:endParaRPr sz="8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8" name="Скругленный прямоугольник 7">
            <a:hlinkClick r:id="rId6" action="ppaction://hlinksldjump"/>
          </p:cNvPr>
          <p:cNvSpPr/>
          <p:nvPr/>
        </p:nvSpPr>
        <p:spPr bwMode="auto">
          <a:xfrm>
            <a:off x="2808358" y="1632354"/>
            <a:ext cx="1292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sz="800" b="1">
                <a:solidFill>
                  <a:schemeClr val="tx1"/>
                </a:solidFill>
                <a:latin typeface="Arial"/>
                <a:cs typeface="Arial"/>
              </a:rPr>
              <a:t>ресурсная база </a:t>
            </a:r>
            <a:r>
              <a:rPr sz="800" b="1">
                <a:solidFill>
                  <a:schemeClr val="tx1"/>
                </a:solidFill>
                <a:latin typeface="Arial"/>
                <a:cs typeface="Arial"/>
              </a:rPr>
              <a:t>0</a:t>
            </a: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8</a:t>
            </a:r>
            <a:endParaRPr sz="8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Скругленный прямоугольник 8">
            <a:hlinkClick r:id="rId7" action="ppaction://hlinksldjump"/>
          </p:cNvPr>
          <p:cNvSpPr/>
          <p:nvPr/>
        </p:nvSpPr>
        <p:spPr bwMode="auto">
          <a:xfrm>
            <a:off x="6403330" y="1641815"/>
            <a:ext cx="20625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sz="800" b="1">
                <a:solidFill>
                  <a:schemeClr val="tx1"/>
                </a:solidFill>
                <a:latin typeface="Arial"/>
                <a:cs typeface="Arial"/>
              </a:rPr>
              <a:t>социальная инфраструктура </a:t>
            </a: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10</a:t>
            </a:r>
            <a:endParaRPr sz="8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1" name="Скругленный прямоугольник 10">
            <a:hlinkClick r:id="rId8" action="ppaction://hlinksldjump"/>
          </p:cNvPr>
          <p:cNvSpPr/>
          <p:nvPr/>
        </p:nvSpPr>
        <p:spPr bwMode="auto">
          <a:xfrm>
            <a:off x="626294" y="2032064"/>
            <a:ext cx="1513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sz="800" b="1">
                <a:solidFill>
                  <a:schemeClr val="tx1"/>
                </a:solidFill>
                <a:latin typeface="Arial"/>
                <a:cs typeface="Arial"/>
              </a:rPr>
              <a:t>качество жизни </a:t>
            </a: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11</a:t>
            </a:r>
            <a:endParaRPr sz="8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4" name="Скругленный прямоугольник 13">
            <a:hlinkClick r:id="rId9" action="ppaction://hlinksldjump"/>
          </p:cNvPr>
          <p:cNvSpPr/>
          <p:nvPr/>
        </p:nvSpPr>
        <p:spPr bwMode="auto">
          <a:xfrm>
            <a:off x="2355606" y="2032064"/>
            <a:ext cx="113608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sz="800" b="1">
                <a:solidFill>
                  <a:schemeClr val="tx1"/>
                </a:solidFill>
                <a:latin typeface="Arial"/>
                <a:cs typeface="Arial"/>
              </a:rPr>
              <a:t>туризм </a:t>
            </a:r>
            <a:r>
              <a:rPr sz="800" b="1">
                <a:solidFill>
                  <a:schemeClr val="tx1"/>
                </a:solidFill>
                <a:latin typeface="Arial"/>
                <a:cs typeface="Arial"/>
              </a:rPr>
              <a:t>1</a:t>
            </a: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2</a:t>
            </a:r>
            <a:endParaRPr sz="8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1" name="Скругленный прямоугольник 20">
            <a:hlinkClick r:id="rId10" action="ppaction://hlinksldjump"/>
          </p:cNvPr>
          <p:cNvSpPr/>
          <p:nvPr/>
        </p:nvSpPr>
        <p:spPr bwMode="auto">
          <a:xfrm>
            <a:off x="3707603" y="2032954"/>
            <a:ext cx="149047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en-US" sz="800" b="1">
                <a:solidFill>
                  <a:schemeClr val="tx1"/>
                </a:solidFill>
                <a:latin typeface="Arial"/>
                <a:cs typeface="Arial"/>
              </a:rPr>
              <a:t>SWOT</a:t>
            </a: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-анализ МО </a:t>
            </a: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13</a:t>
            </a:r>
            <a:endParaRPr sz="8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7" name="Скругленный прямоугольник 26">
            <a:hlinkClick r:id="rId11" action="ppaction://hlinksldjump"/>
          </p:cNvPr>
          <p:cNvSpPr/>
          <p:nvPr/>
        </p:nvSpPr>
        <p:spPr bwMode="auto">
          <a:xfrm>
            <a:off x="5431536" y="2025070"/>
            <a:ext cx="3027705" cy="273844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sz="800" b="1">
                <a:solidFill>
                  <a:schemeClr val="tx1"/>
                </a:solidFill>
                <a:latin typeface="Arial"/>
                <a:cs typeface="Arial"/>
              </a:rPr>
              <a:t>механизмы реализации инвестиционного профиля </a:t>
            </a: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14</a:t>
            </a:r>
            <a:endParaRPr sz="8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8" name="Скругленный прямоугольник 27">
            <a:hlinkClick r:id="rId12" action="ppaction://hlinksldjump"/>
          </p:cNvPr>
          <p:cNvSpPr/>
          <p:nvPr/>
        </p:nvSpPr>
        <p:spPr bwMode="auto">
          <a:xfrm>
            <a:off x="626293" y="2424750"/>
            <a:ext cx="155848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sz="800" b="1">
                <a:solidFill>
                  <a:schemeClr val="tx1"/>
                </a:solidFill>
                <a:latin typeface="Arial"/>
                <a:cs typeface="Arial"/>
              </a:rPr>
              <a:t>основные организации </a:t>
            </a: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15</a:t>
            </a:r>
            <a:endParaRPr sz="8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0" name="Скругленный прямоугольник 29">
            <a:hlinkClick r:id="rId13" action="ppaction://hlinksldjump"/>
          </p:cNvPr>
          <p:cNvSpPr/>
          <p:nvPr/>
        </p:nvSpPr>
        <p:spPr bwMode="auto">
          <a:xfrm>
            <a:off x="2333409" y="2431774"/>
            <a:ext cx="247952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sz="800" b="1">
                <a:solidFill>
                  <a:schemeClr val="tx1"/>
                </a:solidFill>
                <a:latin typeface="Arial"/>
                <a:cs typeface="Arial"/>
              </a:rPr>
              <a:t>реализуемые инвестиционные проекты </a:t>
            </a: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16</a:t>
            </a:r>
            <a:endParaRPr sz="8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1" name="Скругленный прямоугольник 30">
            <a:hlinkClick r:id="rId14" action="ppaction://hlinksldjump"/>
          </p:cNvPr>
          <p:cNvSpPr/>
          <p:nvPr/>
        </p:nvSpPr>
        <p:spPr bwMode="auto">
          <a:xfrm>
            <a:off x="4961561" y="2422737"/>
            <a:ext cx="165637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sz="800" b="1">
                <a:solidFill>
                  <a:schemeClr val="tx1"/>
                </a:solidFill>
                <a:latin typeface="Arial"/>
                <a:cs typeface="Arial"/>
              </a:rPr>
              <a:t>инвестиционные ниши </a:t>
            </a: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17</a:t>
            </a:r>
            <a:endParaRPr sz="8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3" name="Скругленный прямоугольник 32">
            <a:hlinkClick r:id="rId15" action="ppaction://hlinksldjump"/>
          </p:cNvPr>
          <p:cNvSpPr/>
          <p:nvPr/>
        </p:nvSpPr>
        <p:spPr bwMode="auto">
          <a:xfrm>
            <a:off x="626293" y="2834065"/>
            <a:ext cx="22563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sz="800" b="1">
                <a:solidFill>
                  <a:schemeClr val="tx1"/>
                </a:solidFill>
                <a:latin typeface="Arial"/>
                <a:cs typeface="Arial"/>
              </a:rPr>
              <a:t>свободные инвестиционные площадки </a:t>
            </a: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19</a:t>
            </a:r>
            <a:endParaRPr sz="8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4" name="Скругленный прямоугольник 33">
            <a:hlinkClick r:id="rId16" action="ppaction://hlinksldjump"/>
          </p:cNvPr>
          <p:cNvSpPr/>
          <p:nvPr/>
        </p:nvSpPr>
        <p:spPr bwMode="auto">
          <a:xfrm>
            <a:off x="2943798" y="2838631"/>
            <a:ext cx="133569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sz="800" b="1">
                <a:solidFill>
                  <a:schemeClr val="tx1"/>
                </a:solidFill>
                <a:latin typeface="Arial"/>
                <a:cs typeface="Arial"/>
              </a:rPr>
              <a:t>меры господдержки </a:t>
            </a: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20</a:t>
            </a:r>
            <a:endParaRPr sz="8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7" name="Скругленный прямоугольник 36">
            <a:hlinkClick r:id="rId17" action="ppaction://hlinksldjump"/>
          </p:cNvPr>
          <p:cNvSpPr/>
          <p:nvPr/>
        </p:nvSpPr>
        <p:spPr bwMode="auto">
          <a:xfrm>
            <a:off x="7629219" y="2828158"/>
            <a:ext cx="83662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sz="800" b="1">
                <a:solidFill>
                  <a:schemeClr val="tx1"/>
                </a:solidFill>
                <a:latin typeface="Arial"/>
                <a:cs typeface="Arial"/>
              </a:rPr>
              <a:t>контакты </a:t>
            </a: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22</a:t>
            </a:r>
            <a:endParaRPr sz="8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 bwMode="auto"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sz="2400">
                <a:latin typeface="Arial"/>
                <a:cs typeface="Arial"/>
              </a:rPr>
              <a:t>ИНВЕСТИЦИОННЫЙ ПРОФИЛЬ </a:t>
            </a:r>
            <a:endParaRPr lang="ru-RU" sz="2400">
              <a:latin typeface="Arial"/>
              <a:cs typeface="Arial"/>
            </a:endParaRPr>
          </a:p>
          <a:p>
            <a:pPr>
              <a:defRPr/>
            </a:pPr>
            <a:r>
              <a:rPr lang="ru-RU" sz="2400" b="1">
                <a:latin typeface="Arial"/>
                <a:cs typeface="Arial"/>
              </a:rPr>
              <a:t>ГОРОДА ЧЕРЕМХОВО</a:t>
            </a:r>
            <a:endParaRPr sz="2400" b="1">
              <a:latin typeface="Arial"/>
              <a:cs typeface="Arial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 bwMode="auto">
          <a:xfrm>
            <a:off x="7613353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>
              <a:defRPr/>
            </a:pPr>
            <a:r>
              <a:rPr lang="ru-RU" sz="800" b="1">
                <a:solidFill>
                  <a:prstClr val="black"/>
                </a:solidFill>
                <a:latin typeface="Arial"/>
                <a:cs typeface="Arial"/>
              </a:rPr>
              <a:t>ИРКУТСКАЯ </a:t>
            </a:r>
            <a:endParaRPr/>
          </a:p>
          <a:p>
            <a:pPr>
              <a:defRPr/>
            </a:pPr>
            <a:r>
              <a:rPr lang="ru-RU" sz="800" b="1">
                <a:solidFill>
                  <a:prstClr val="black"/>
                </a:solidFill>
                <a:latin typeface="Arial"/>
                <a:cs typeface="Arial"/>
              </a:rPr>
              <a:t>ОБЛАСТЬ</a:t>
            </a:r>
            <a:endParaRPr sz="800" b="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 bwMode="auto"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18"/>
          <a:stretch/>
        </p:blipFill>
        <p:spPr bwMode="auto">
          <a:xfrm>
            <a:off x="9167209" y="245978"/>
            <a:ext cx="467233" cy="582699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 bwMode="auto"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en-US" sz="800">
                <a:latin typeface="Arial"/>
                <a:cs typeface="Arial"/>
              </a:rPr>
              <a:t>@ </a:t>
            </a:r>
            <a:r>
              <a:rPr lang="ru-RU" sz="800">
                <a:latin typeface="Arial"/>
                <a:cs typeface="Arial"/>
              </a:rPr>
              <a:t>МАТЕРИАЛ ПОДГОТОВЛЕН АДМИНИСТРАЦИЕЙ Г. ЧЕРЕМХОВО</a:t>
            </a:r>
            <a:endParaRPr/>
          </a:p>
        </p:txBody>
      </p:sp>
      <p:sp>
        <p:nvSpPr>
          <p:cNvPr id="53" name="Скругленный прямоугольник 52">
            <a:hlinkClick r:id="rId3" action="ppaction://hlinksldjump"/>
          </p:cNvPr>
          <p:cNvSpPr/>
          <p:nvPr/>
        </p:nvSpPr>
        <p:spPr bwMode="auto">
          <a:xfrm>
            <a:off x="4214012" y="1256005"/>
            <a:ext cx="1600989" cy="273844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sz="800" b="1">
                <a:solidFill>
                  <a:schemeClr val="tx1"/>
                </a:solidFill>
                <a:latin typeface="Arial"/>
                <a:cs typeface="Arial"/>
              </a:rPr>
              <a:t>общая характ</a:t>
            </a: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е</a:t>
            </a:r>
            <a:r>
              <a:rPr sz="800" b="1">
                <a:solidFill>
                  <a:schemeClr val="tx1"/>
                </a:solidFill>
                <a:latin typeface="Arial"/>
                <a:cs typeface="Arial"/>
              </a:rPr>
              <a:t>ристика 0</a:t>
            </a: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5</a:t>
            </a:r>
            <a:endParaRPr sz="8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5" name="Скругленный прямоугольник 24">
            <a:hlinkClick r:id="rId7" action="ppaction://hlinksldjump"/>
          </p:cNvPr>
          <p:cNvSpPr/>
          <p:nvPr/>
        </p:nvSpPr>
        <p:spPr bwMode="auto">
          <a:xfrm>
            <a:off x="4214012" y="1637304"/>
            <a:ext cx="20284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месторождения и проявления </a:t>
            </a:r>
            <a:r>
              <a:rPr sz="800" b="1">
                <a:solidFill>
                  <a:schemeClr val="tx1"/>
                </a:solidFill>
                <a:latin typeface="Arial"/>
                <a:cs typeface="Arial"/>
              </a:rPr>
              <a:t>0</a:t>
            </a: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9</a:t>
            </a:r>
            <a:endParaRPr sz="8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6" name="Скругленный прямоугольник 25">
            <a:hlinkClick r:id="rId15" action="ppaction://hlinksldjump"/>
          </p:cNvPr>
          <p:cNvSpPr/>
          <p:nvPr/>
        </p:nvSpPr>
        <p:spPr bwMode="auto">
          <a:xfrm>
            <a:off x="6766559" y="2426652"/>
            <a:ext cx="169928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л</a:t>
            </a: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ьготы резидентам ТОР 18</a:t>
            </a:r>
            <a:endParaRPr sz="8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9" name="Скругленный прямоугольник 28">
            <a:hlinkClick r:id="rId17" action="ppaction://hlinksldjump"/>
          </p:cNvPr>
          <p:cNvSpPr/>
          <p:nvPr/>
        </p:nvSpPr>
        <p:spPr bwMode="auto">
          <a:xfrm>
            <a:off x="4375411" y="2828158"/>
            <a:ext cx="315789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министерства, оказывающие поддержки инвесторам </a:t>
            </a:r>
            <a:r>
              <a:rPr sz="800" b="1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ru-RU" sz="800" b="1">
                <a:solidFill>
                  <a:schemeClr val="tx1"/>
                </a:solidFill>
                <a:latin typeface="Arial"/>
                <a:cs typeface="Arial"/>
              </a:rPr>
              <a:t>21</a:t>
            </a:r>
            <a:endParaRPr sz="800" b="1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2400" b="1">
                <a:latin typeface="Arial"/>
                <a:cs typeface="Arial"/>
              </a:rPr>
              <a:t>МЕРЫ ГОСУДАРСТВЕННОЙ ПОДДЕРЖКИ</a:t>
            </a:r>
            <a:endParaRPr/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627019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36000" bIns="36000" rtlCol="0" anchor="ctr"/>
          <a:lstStyle/>
          <a:p>
            <a:pPr>
              <a:defRPr/>
            </a:pPr>
            <a:r>
              <a:rPr lang="ru-RU" sz="800" b="1">
                <a:solidFill>
                  <a:schemeClr val="bg1"/>
                </a:solidFill>
                <a:latin typeface="Arial"/>
                <a:cs typeface="Arial"/>
              </a:rPr>
              <a:t>меры господдержки</a:t>
            </a:r>
            <a:endParaRPr/>
          </a:p>
        </p:txBody>
      </p:sp>
      <p:sp>
        <p:nvSpPr>
          <p:cNvPr id="19" name="Номер слайда 50"/>
          <p:cNvSpPr>
            <a:spLocks noGrp="1"/>
          </p:cNvSpPr>
          <p:nvPr>
            <p:ph type="sldNum" sz="quarter" idx="12"/>
          </p:nvPr>
        </p:nvSpPr>
        <p:spPr bwMode="auto">
          <a:xfrm>
            <a:off x="9059976" y="6607263"/>
            <a:ext cx="727623" cy="123111"/>
          </a:xfrm>
        </p:spPr>
        <p:txBody>
          <a:bodyPr vert="horz" lIns="36000" tIns="36000" rIns="36000" bIns="36000" rtlCol="0" anchor="b"/>
          <a:lstStyle/>
          <a:p>
            <a:pPr>
              <a:defRPr/>
            </a:pPr>
            <a:r>
              <a:rPr lang="ru-RU" sz="800">
                <a:solidFill>
                  <a:schemeClr val="tx1"/>
                </a:solidFill>
                <a:latin typeface="Arial"/>
                <a:cs typeface="Arial"/>
              </a:rPr>
              <a:t>21</a:t>
            </a:r>
            <a:endParaRPr sz="8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627016" y="1753970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b="1"/>
          </a:p>
        </p:txBody>
      </p:sp>
      <p:sp>
        <p:nvSpPr>
          <p:cNvPr id="44" name="Скругленный прямоугольник 43"/>
          <p:cNvSpPr/>
          <p:nvPr/>
        </p:nvSpPr>
        <p:spPr bwMode="auto">
          <a:xfrm>
            <a:off x="745510" y="1878853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2485204" y="1753970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b="1"/>
          </a:p>
        </p:txBody>
      </p:sp>
      <p:sp>
        <p:nvSpPr>
          <p:cNvPr id="21" name="Скругленный прямоугольник 20"/>
          <p:cNvSpPr/>
          <p:nvPr/>
        </p:nvSpPr>
        <p:spPr bwMode="auto">
          <a:xfrm>
            <a:off x="4343392" y="1753970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b="1"/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6201580" y="1753970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b="1"/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8059766" y="1753970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b="1"/>
          </a:p>
        </p:txBody>
      </p:sp>
      <p:sp>
        <p:nvSpPr>
          <p:cNvPr id="25" name="Скругленный прямоугольник 24"/>
          <p:cNvSpPr/>
          <p:nvPr/>
        </p:nvSpPr>
        <p:spPr bwMode="auto">
          <a:xfrm>
            <a:off x="627016" y="3618349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b="1"/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2485204" y="3618349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b="1"/>
          </a:p>
        </p:txBody>
      </p:sp>
      <p:sp>
        <p:nvSpPr>
          <p:cNvPr id="30" name="TextBox 29"/>
          <p:cNvSpPr txBox="1"/>
          <p:nvPr/>
        </p:nvSpPr>
        <p:spPr bwMode="auto">
          <a:xfrm>
            <a:off x="745511" y="2562389"/>
            <a:ext cx="1456918" cy="9233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>
              <a:defRPr/>
            </a:pPr>
            <a:r>
              <a:rPr lang="ru-RU" sz="600" b="1">
                <a:latin typeface="Arial"/>
                <a:cs typeface="Arial"/>
              </a:rPr>
              <a:t>ЦЕНТР МОЙ БИЗНЕС</a:t>
            </a:r>
            <a:endParaRPr sz="600" b="1">
              <a:latin typeface="Arial"/>
              <a:cs typeface="Arial"/>
            </a:endParaRPr>
          </a:p>
        </p:txBody>
      </p:sp>
      <p:sp>
        <p:nvSpPr>
          <p:cNvPr id="31" name="Скругленный прямоугольник 30">
            <a:hlinkClick r:id="rId2"/>
          </p:cNvPr>
          <p:cNvSpPr/>
          <p:nvPr/>
        </p:nvSpPr>
        <p:spPr bwMode="auto">
          <a:xfrm>
            <a:off x="1053109" y="3170551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у</a:t>
            </a: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знать больше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2603698" y="1878853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4" name="TextBox 33"/>
          <p:cNvSpPr txBox="1"/>
          <p:nvPr/>
        </p:nvSpPr>
        <p:spPr bwMode="auto">
          <a:xfrm>
            <a:off x="2603699" y="2562387"/>
            <a:ext cx="1456918" cy="18466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>
              <a:defRPr/>
            </a:pPr>
            <a:r>
              <a:rPr lang="ru-RU" sz="600" b="1">
                <a:latin typeface="Arial"/>
                <a:cs typeface="Arial"/>
              </a:rPr>
              <a:t>КОРПОРАЦИЯ РАЗВИТИЯ </a:t>
            </a:r>
            <a:endParaRPr/>
          </a:p>
          <a:p>
            <a:pPr algn="ctr">
              <a:defRPr/>
            </a:pPr>
            <a:r>
              <a:rPr lang="ru-RU" sz="600" b="1">
                <a:latin typeface="Arial"/>
                <a:cs typeface="Arial"/>
              </a:rPr>
              <a:t>ИРКУТСКОЙ </a:t>
            </a:r>
            <a:r>
              <a:rPr lang="ru-RU" sz="600" b="1">
                <a:latin typeface="Arial"/>
                <a:cs typeface="Arial"/>
              </a:rPr>
              <a:t>ОБЛАСТИ</a:t>
            </a:r>
            <a:endParaRPr sz="600" b="1">
              <a:latin typeface="Arial"/>
              <a:cs typeface="Arial"/>
            </a:endParaRPr>
          </a:p>
        </p:txBody>
      </p:sp>
      <p:sp>
        <p:nvSpPr>
          <p:cNvPr id="35" name="Скругленный прямоугольник 34">
            <a:hlinkClick r:id="rId3"/>
          </p:cNvPr>
          <p:cNvSpPr/>
          <p:nvPr/>
        </p:nvSpPr>
        <p:spPr bwMode="auto">
          <a:xfrm>
            <a:off x="2911299" y="3170551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у</a:t>
            </a: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знать больше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 bwMode="auto">
          <a:xfrm>
            <a:off x="4432192" y="1878853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8" name="TextBox 37"/>
          <p:cNvSpPr txBox="1"/>
          <p:nvPr/>
        </p:nvSpPr>
        <p:spPr bwMode="auto">
          <a:xfrm>
            <a:off x="4432193" y="2562389"/>
            <a:ext cx="1456918" cy="18466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>
              <a:defRPr/>
            </a:pPr>
            <a:r>
              <a:rPr lang="ru-RU" sz="600" b="1">
                <a:latin typeface="Arial"/>
                <a:cs typeface="Arial"/>
              </a:rPr>
              <a:t>ФОНД РАЗВИТИЯ ПРОМЫШЛЕННОСТИ </a:t>
            </a:r>
            <a:endParaRPr/>
          </a:p>
        </p:txBody>
      </p:sp>
      <p:sp>
        <p:nvSpPr>
          <p:cNvPr id="39" name="Скругленный прямоугольник 38">
            <a:hlinkClick r:id="rId4"/>
          </p:cNvPr>
          <p:cNvSpPr/>
          <p:nvPr/>
        </p:nvSpPr>
        <p:spPr bwMode="auto">
          <a:xfrm>
            <a:off x="4739793" y="3170551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у</a:t>
            </a: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знать больше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 bwMode="auto">
          <a:xfrm>
            <a:off x="6324559" y="1878853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2" name="TextBox 41"/>
          <p:cNvSpPr txBox="1"/>
          <p:nvPr/>
        </p:nvSpPr>
        <p:spPr bwMode="auto">
          <a:xfrm>
            <a:off x="6324563" y="2562386"/>
            <a:ext cx="1456914" cy="2769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>
              <a:defRPr/>
            </a:pPr>
            <a:r>
              <a:rPr lang="ru-RU" sz="600" b="1">
                <a:latin typeface="Arial"/>
                <a:cs typeface="Arial"/>
              </a:rPr>
              <a:t>АО «ФЕДЕРАЛЬНАЯ КОРПОРАЦИЯ ПО РАЗВИТИЮ МАЛОГО И СРЕДНЕГО ПРЕДПРИНИМАТЕЛЬСТВА»</a:t>
            </a:r>
            <a:endParaRPr sz="600" b="1">
              <a:latin typeface="Arial"/>
              <a:cs typeface="Arial"/>
            </a:endParaRPr>
          </a:p>
        </p:txBody>
      </p:sp>
      <p:sp>
        <p:nvSpPr>
          <p:cNvPr id="43" name="Скругленный прямоугольник 42">
            <a:hlinkClick r:id="rId5"/>
          </p:cNvPr>
          <p:cNvSpPr/>
          <p:nvPr/>
        </p:nvSpPr>
        <p:spPr bwMode="auto">
          <a:xfrm>
            <a:off x="6632161" y="3170551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узнать больше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 bwMode="auto">
          <a:xfrm>
            <a:off x="8183502" y="1878853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8" name="TextBox 47"/>
          <p:cNvSpPr txBox="1"/>
          <p:nvPr/>
        </p:nvSpPr>
        <p:spPr bwMode="auto">
          <a:xfrm>
            <a:off x="8183503" y="2562387"/>
            <a:ext cx="1456918" cy="2769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>
              <a:defRPr/>
            </a:pPr>
            <a:r>
              <a:rPr lang="ru-RU" sz="600" b="1">
                <a:latin typeface="Arial"/>
                <a:cs typeface="Arial"/>
              </a:rPr>
              <a:t>МИКРОКРЕДИТНАЯ КОМПАНИЯ «ФОНД МИКРОКРЕДИТОВАНИЯ ИРКУТСКОЙ ОБЛАСТИ»</a:t>
            </a:r>
            <a:endParaRPr sz="600" b="1">
              <a:latin typeface="Arial"/>
              <a:cs typeface="Arial"/>
            </a:endParaRPr>
          </a:p>
        </p:txBody>
      </p:sp>
      <p:sp>
        <p:nvSpPr>
          <p:cNvPr id="49" name="Скругленный прямоугольник 48">
            <a:hlinkClick r:id="rId6"/>
          </p:cNvPr>
          <p:cNvSpPr/>
          <p:nvPr/>
        </p:nvSpPr>
        <p:spPr bwMode="auto">
          <a:xfrm>
            <a:off x="8491103" y="3170551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узнать больше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 bwMode="auto">
          <a:xfrm>
            <a:off x="745510" y="3743232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6" name="TextBox 55"/>
          <p:cNvSpPr txBox="1"/>
          <p:nvPr/>
        </p:nvSpPr>
        <p:spPr bwMode="auto">
          <a:xfrm>
            <a:off x="745511" y="4426768"/>
            <a:ext cx="1456918" cy="18466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>
              <a:defRPr/>
            </a:pPr>
            <a:r>
              <a:rPr lang="ru-RU" sz="600" b="1">
                <a:latin typeface="Arial"/>
                <a:cs typeface="Arial"/>
              </a:rPr>
              <a:t>ГОСУДАРСТВЕННАЯ КОРПОРАЦИЯ РАЗВИТИЯ «ВЭБ.РФ»</a:t>
            </a:r>
            <a:endParaRPr sz="600" b="1">
              <a:latin typeface="Arial"/>
              <a:cs typeface="Arial"/>
            </a:endParaRPr>
          </a:p>
        </p:txBody>
      </p:sp>
      <p:sp>
        <p:nvSpPr>
          <p:cNvPr id="57" name="Скругленный прямоугольник 56">
            <a:hlinkClick r:id="rId7"/>
          </p:cNvPr>
          <p:cNvSpPr/>
          <p:nvPr/>
        </p:nvSpPr>
        <p:spPr bwMode="auto">
          <a:xfrm>
            <a:off x="1053111" y="5034929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узнать больше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 bwMode="auto">
          <a:xfrm>
            <a:off x="2603698" y="3743232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9" name="TextBox 58"/>
          <p:cNvSpPr txBox="1"/>
          <p:nvPr/>
        </p:nvSpPr>
        <p:spPr bwMode="auto">
          <a:xfrm>
            <a:off x="2603699" y="4426766"/>
            <a:ext cx="1456917" cy="2769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>
              <a:defRPr/>
            </a:pPr>
            <a:r>
              <a:rPr lang="ru-RU" sz="600" b="1">
                <a:latin typeface="Arial"/>
                <a:cs typeface="Arial"/>
              </a:rPr>
              <a:t>ФОНД СТРАТЕГИЧЕСКОГО И ИННОВАЦИОННОГО РАЗВИТИЯ ИРКУТСКОЙ ОБЛАСТИ</a:t>
            </a:r>
            <a:endParaRPr sz="600" b="1">
              <a:latin typeface="Arial"/>
              <a:cs typeface="Arial"/>
            </a:endParaRPr>
          </a:p>
        </p:txBody>
      </p:sp>
      <p:sp>
        <p:nvSpPr>
          <p:cNvPr id="60" name="Скругленный прямоугольник 59">
            <a:hlinkClick r:id="rId8"/>
          </p:cNvPr>
          <p:cNvSpPr/>
          <p:nvPr/>
        </p:nvSpPr>
        <p:spPr bwMode="auto">
          <a:xfrm>
            <a:off x="2911299" y="5034929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узнать больше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/>
          <p:cNvPicPr>
            <a:picLocks noChangeAspect="1" noChangeArrowheads="1"/>
          </p:cNvPicPr>
          <p:nvPr/>
        </p:nvPicPr>
        <p:blipFill>
          <a:blip r:embed="rId9"/>
          <a:stretch/>
        </p:blipFill>
        <p:spPr bwMode="auto">
          <a:xfrm>
            <a:off x="1018750" y="1966653"/>
            <a:ext cx="943067" cy="421013"/>
          </a:xfrm>
          <a:prstGeom prst="rect">
            <a:avLst/>
          </a:prstGeom>
          <a:noFill/>
        </p:spPr>
      </p:pic>
      <p:sp>
        <p:nvSpPr>
          <p:cNvPr id="61" name="TextBox 60"/>
          <p:cNvSpPr txBox="1"/>
          <p:nvPr/>
        </p:nvSpPr>
        <p:spPr bwMode="auto"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sz="800">
                <a:latin typeface="Arial"/>
                <a:cs typeface="Arial"/>
              </a:rPr>
              <a:t>ИНВЕСТИЦИОННЫЙ ПРОФИЛЬ </a:t>
            </a:r>
            <a:r>
              <a:rPr lang="ru-RU" sz="800">
                <a:latin typeface="Arial"/>
                <a:cs typeface="Arial"/>
              </a:rPr>
              <a:t>ГОРОДА ЧЕРЕМХОВО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4591818" y="2000907"/>
            <a:ext cx="1151759" cy="3426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8259260" y="1964847"/>
            <a:ext cx="1305402" cy="3693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854182" y="3908896"/>
            <a:ext cx="1136744" cy="2554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6443802" y="1937804"/>
            <a:ext cx="1218434" cy="479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2718399" y="3770918"/>
            <a:ext cx="1243609" cy="5314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2917987" y="1860853"/>
            <a:ext cx="844432" cy="5773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2400" b="1">
                <a:latin typeface="Arial"/>
                <a:cs typeface="Arial"/>
              </a:rPr>
              <a:t>МИНИСТЕРСТВА, ОКАЗЫВАЮЩИЕ ПОДДЕРЖКУ ПРЕДПРИНИМАТЕЛЯМ И ИНВЕСТОРАМ</a:t>
            </a:r>
            <a:endParaRPr/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627019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36000" bIns="36000" rtlCol="0" anchor="ctr"/>
          <a:lstStyle/>
          <a:p>
            <a:pPr>
              <a:defRPr/>
            </a:pPr>
            <a:r>
              <a:rPr lang="ru-RU" sz="800" b="1">
                <a:solidFill>
                  <a:schemeClr val="bg1"/>
                </a:solidFill>
                <a:latin typeface="Arial"/>
                <a:cs typeface="Arial"/>
              </a:rPr>
              <a:t>меры господдержки</a:t>
            </a:r>
            <a:endParaRPr/>
          </a:p>
        </p:txBody>
      </p:sp>
      <p:sp>
        <p:nvSpPr>
          <p:cNvPr id="7" name="Номер слайда 50"/>
          <p:cNvSpPr>
            <a:spLocks noGrp="1"/>
          </p:cNvSpPr>
          <p:nvPr>
            <p:ph type="sldNum" sz="quarter" idx="12"/>
          </p:nvPr>
        </p:nvSpPr>
        <p:spPr bwMode="auto">
          <a:xfrm>
            <a:off x="9059976" y="6607263"/>
            <a:ext cx="727623" cy="123111"/>
          </a:xfrm>
        </p:spPr>
        <p:txBody>
          <a:bodyPr vert="horz" lIns="36000" tIns="36000" rIns="36000" bIns="36000" rtlCol="0" anchor="b"/>
          <a:lstStyle/>
          <a:p>
            <a:pPr>
              <a:defRPr/>
            </a:pPr>
            <a:r>
              <a:rPr lang="ru-RU" sz="800">
                <a:solidFill>
                  <a:schemeClr val="tx1"/>
                </a:solidFill>
                <a:latin typeface="Arial"/>
                <a:cs typeface="Arial"/>
              </a:rPr>
              <a:t>22</a:t>
            </a:r>
            <a:endParaRPr sz="8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627016" y="1782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b="1"/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2485204" y="1782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b="1"/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4343392" y="1782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b="1"/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6201580" y="1782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b="1"/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8059766" y="178254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b="1"/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627016" y="3710288"/>
            <a:ext cx="1710000" cy="1710000"/>
          </a:xfrm>
          <a:prstGeom prst="roundRect">
            <a:avLst>
              <a:gd name="adj" fmla="val 166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b="1"/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2485204" y="3710288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b="1"/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4343392" y="3710288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b="1"/>
          </a:p>
        </p:txBody>
      </p:sp>
      <p:sp>
        <p:nvSpPr>
          <p:cNvPr id="19" name="TextBox 18"/>
          <p:cNvSpPr txBox="1"/>
          <p:nvPr/>
        </p:nvSpPr>
        <p:spPr bwMode="auto">
          <a:xfrm>
            <a:off x="745511" y="2590964"/>
            <a:ext cx="1456918" cy="2769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>
              <a:defRPr/>
            </a:pPr>
            <a:r>
              <a:rPr lang="ru-RU" sz="600" b="1">
                <a:latin typeface="Arial"/>
                <a:cs typeface="Arial"/>
              </a:rPr>
              <a:t>МИНИСТЕРСТВО ЭКОНОМИЧЕСКОГО РАЗВИТИЯ И ПРОМЫШЛЕННОСТИ ИРКУТСКОЙ ОБЛАСТИ</a:t>
            </a:r>
            <a:endParaRPr/>
          </a:p>
        </p:txBody>
      </p:sp>
      <p:sp>
        <p:nvSpPr>
          <p:cNvPr id="20" name="Скругленный прямоугольник 19">
            <a:hlinkClick r:id="rId2"/>
          </p:cNvPr>
          <p:cNvSpPr/>
          <p:nvPr/>
        </p:nvSpPr>
        <p:spPr bwMode="auto">
          <a:xfrm>
            <a:off x="1053109" y="3199126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у</a:t>
            </a:r>
            <a:r>
              <a:rPr lang="ru-RU" sz="600" b="1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знать больше</a:t>
            </a:r>
            <a:endParaRPr sz="600" b="1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2603699" y="2590962"/>
            <a:ext cx="1456918" cy="18466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>
              <a:defRPr/>
            </a:pPr>
            <a:r>
              <a:rPr lang="ru-RU" sz="600" b="1">
                <a:latin typeface="Arial"/>
                <a:cs typeface="Arial"/>
              </a:rPr>
              <a:t>МИНИСТЕРСТВО СТРОИТЕЛЬСТВА ИРКУТСКОЙ ОБЛАСТИ</a:t>
            </a:r>
            <a:endParaRPr/>
          </a:p>
        </p:txBody>
      </p:sp>
      <p:sp>
        <p:nvSpPr>
          <p:cNvPr id="23" name="Скругленный прямоугольник 22">
            <a:hlinkClick r:id="rId3"/>
          </p:cNvPr>
          <p:cNvSpPr/>
          <p:nvPr/>
        </p:nvSpPr>
        <p:spPr bwMode="auto">
          <a:xfrm>
            <a:off x="2911299" y="3199126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у</a:t>
            </a: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знать больше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4432193" y="2590964"/>
            <a:ext cx="1456918" cy="2769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>
              <a:defRPr/>
            </a:pPr>
            <a:r>
              <a:rPr lang="ru-RU" sz="600" b="1">
                <a:latin typeface="Arial"/>
                <a:cs typeface="Arial"/>
              </a:rPr>
              <a:t>МИНИСТЕРСТВО ТРАНСПОРТА И ДОРОЖНОГО ХОЗЯЙСТВА ИРКУТСКОЙ ОБЛАСТИ</a:t>
            </a:r>
            <a:endParaRPr/>
          </a:p>
        </p:txBody>
      </p:sp>
      <p:sp>
        <p:nvSpPr>
          <p:cNvPr id="26" name="Скругленный прямоугольник 25">
            <a:hlinkClick r:id="rId4"/>
          </p:cNvPr>
          <p:cNvSpPr/>
          <p:nvPr/>
        </p:nvSpPr>
        <p:spPr bwMode="auto">
          <a:xfrm>
            <a:off x="4739793" y="3199126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у</a:t>
            </a: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знать больше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6324563" y="2590961"/>
            <a:ext cx="1456914" cy="2769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>
              <a:defRPr/>
            </a:pPr>
            <a:r>
              <a:rPr lang="ru-RU" sz="600" b="1">
                <a:latin typeface="Arial"/>
                <a:cs typeface="Arial"/>
              </a:rPr>
              <a:t>МИНИСТЕРСТВО ЦИФРОВОГО РАЗВИТИЯ </a:t>
            </a:r>
            <a:r>
              <a:rPr lang="ru-RU" sz="600" b="1">
                <a:latin typeface="Arial"/>
                <a:cs typeface="Arial"/>
              </a:rPr>
              <a:t>И </a:t>
            </a:r>
            <a:r>
              <a:rPr lang="ru-RU" sz="600" b="1">
                <a:latin typeface="Arial"/>
                <a:cs typeface="Arial"/>
              </a:rPr>
              <a:t>СВЯЗИ ИРКУТСКОЙ ОБЛАСТИ</a:t>
            </a:r>
            <a:endParaRPr/>
          </a:p>
        </p:txBody>
      </p:sp>
      <p:sp>
        <p:nvSpPr>
          <p:cNvPr id="29" name="Скругленный прямоугольник 28">
            <a:hlinkClick r:id="rId5"/>
          </p:cNvPr>
          <p:cNvSpPr/>
          <p:nvPr/>
        </p:nvSpPr>
        <p:spPr bwMode="auto">
          <a:xfrm>
            <a:off x="6632161" y="3199126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узнать больше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8183503" y="2590962"/>
            <a:ext cx="1456918" cy="18466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>
              <a:defRPr/>
            </a:pPr>
            <a:r>
              <a:rPr lang="ru-RU" sz="600" b="1">
                <a:latin typeface="Arial"/>
                <a:cs typeface="Arial"/>
              </a:rPr>
              <a:t>МИНИСТЕРСТВО ИМУЩЕСТВЕННЫХ                         ОТНОШЕНИЙ ИРКУТСКОЙ ОБЛАСТИ </a:t>
            </a:r>
            <a:endParaRPr/>
          </a:p>
        </p:txBody>
      </p:sp>
      <p:sp>
        <p:nvSpPr>
          <p:cNvPr id="32" name="Скругленный прямоугольник 31">
            <a:hlinkClick r:id="rId6"/>
          </p:cNvPr>
          <p:cNvSpPr/>
          <p:nvPr/>
        </p:nvSpPr>
        <p:spPr bwMode="auto">
          <a:xfrm>
            <a:off x="8491103" y="3199126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узнать больше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 bwMode="auto">
          <a:xfrm>
            <a:off x="745511" y="4518708"/>
            <a:ext cx="1456918" cy="18466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>
              <a:defRPr/>
            </a:pPr>
            <a:r>
              <a:rPr lang="ru-RU" sz="600" b="1">
                <a:latin typeface="Arial"/>
                <a:cs typeface="Arial"/>
              </a:rPr>
              <a:t>МИНИСТЕРСТВО СЕЛЬСКОГО </a:t>
            </a:r>
            <a:r>
              <a:rPr lang="ru-RU" sz="600" b="1">
                <a:latin typeface="Arial"/>
                <a:cs typeface="Arial"/>
              </a:rPr>
              <a:t>ХОЗЯЙСТВА </a:t>
            </a:r>
            <a:r>
              <a:rPr lang="ru-RU" sz="600" b="1">
                <a:latin typeface="Arial"/>
                <a:cs typeface="Arial"/>
              </a:rPr>
              <a:t>ИРКУТСКОЙ ОБЛАСТИ</a:t>
            </a:r>
            <a:endParaRPr/>
          </a:p>
        </p:txBody>
      </p:sp>
      <p:sp>
        <p:nvSpPr>
          <p:cNvPr id="35" name="Скругленный прямоугольник 34">
            <a:hlinkClick r:id="rId7"/>
          </p:cNvPr>
          <p:cNvSpPr/>
          <p:nvPr/>
        </p:nvSpPr>
        <p:spPr bwMode="auto">
          <a:xfrm>
            <a:off x="1053111" y="5126870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узнать больше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 bwMode="auto">
          <a:xfrm>
            <a:off x="2603699" y="4518706"/>
            <a:ext cx="1456917" cy="2769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>
              <a:defRPr/>
            </a:pPr>
            <a:r>
              <a:rPr lang="ru-RU" sz="600" b="1">
                <a:latin typeface="Arial"/>
                <a:cs typeface="Arial"/>
              </a:rPr>
              <a:t>МИНИСТЕРСТВО ЖИЛИЩНОЙ ПОЛИТИКИ И ЭНЕРГЕТИКИ ИРКУТСКОЙ ОБЛАСТИ </a:t>
            </a:r>
            <a:endParaRPr/>
          </a:p>
        </p:txBody>
      </p:sp>
      <p:sp>
        <p:nvSpPr>
          <p:cNvPr id="38" name="Скругленный прямоугольник 37">
            <a:hlinkClick r:id="rId8"/>
          </p:cNvPr>
          <p:cNvSpPr/>
          <p:nvPr/>
        </p:nvSpPr>
        <p:spPr bwMode="auto">
          <a:xfrm>
            <a:off x="2911299" y="5126870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узнать больше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0" name="Скругленный прямоугольник 39">
            <a:hlinkClick r:id="rId9"/>
          </p:cNvPr>
          <p:cNvSpPr/>
          <p:nvPr/>
        </p:nvSpPr>
        <p:spPr bwMode="auto">
          <a:xfrm>
            <a:off x="4739793" y="5126870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у</a:t>
            </a: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знать больше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191368" y="1865075"/>
            <a:ext cx="619145" cy="61914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3022584" y="1861343"/>
            <a:ext cx="619145" cy="61914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4888819" y="1861343"/>
            <a:ext cx="619145" cy="619145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6743447" y="1861343"/>
            <a:ext cx="619145" cy="61914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8602389" y="1861343"/>
            <a:ext cx="619145" cy="619145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164395" y="3827915"/>
            <a:ext cx="619145" cy="61914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3014607" y="3822371"/>
            <a:ext cx="619145" cy="619145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 bwMode="auto">
          <a:xfrm>
            <a:off x="4432194" y="4518706"/>
            <a:ext cx="1456917" cy="2769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>
              <a:defRPr/>
            </a:pPr>
            <a:r>
              <a:rPr lang="ru-RU" sz="600" b="1">
                <a:latin typeface="Arial"/>
                <a:cs typeface="Arial"/>
              </a:rPr>
              <a:t>МИНИСТЕРСТВО </a:t>
            </a:r>
            <a:r>
              <a:rPr lang="ru-RU" sz="600" b="1">
                <a:latin typeface="Arial"/>
                <a:cs typeface="Arial"/>
              </a:rPr>
              <a:t>ПРИРОДНЫХ РЕСУРСОВ И ЭКОЛОГИИ</a:t>
            </a:r>
            <a:endParaRPr/>
          </a:p>
          <a:p>
            <a:pPr algn="ctr">
              <a:defRPr/>
            </a:pPr>
            <a:r>
              <a:rPr lang="ru-RU" sz="600" b="1">
                <a:latin typeface="Arial"/>
                <a:cs typeface="Arial"/>
              </a:rPr>
              <a:t> ИРКУТСКОЙ </a:t>
            </a:r>
            <a:r>
              <a:rPr lang="ru-RU" sz="600" b="1">
                <a:latin typeface="Arial"/>
                <a:cs typeface="Arial"/>
              </a:rPr>
              <a:t>ОБЛАСТИ </a:t>
            </a:r>
            <a:endParaRPr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4851079" y="3831364"/>
            <a:ext cx="619145" cy="619145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 bwMode="auto"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sz="800">
                <a:latin typeface="Arial"/>
                <a:cs typeface="Arial"/>
              </a:rPr>
              <a:t>ИНВЕСТИЦИОННЫЙ ПРОФИЛЬ </a:t>
            </a:r>
            <a:r>
              <a:rPr lang="ru-RU" sz="800">
                <a:latin typeface="Arial"/>
                <a:cs typeface="Arial"/>
              </a:rPr>
              <a:t>ГОРОДА ЧЕРЕМХОВО</a:t>
            </a:r>
            <a:endParaRPr/>
          </a:p>
        </p:txBody>
      </p:sp>
      <p:sp>
        <p:nvSpPr>
          <p:cNvPr id="39" name="Скругленный прямоугольник 38"/>
          <p:cNvSpPr/>
          <p:nvPr/>
        </p:nvSpPr>
        <p:spPr bwMode="auto">
          <a:xfrm>
            <a:off x="6201580" y="3713825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b="1"/>
          </a:p>
        </p:txBody>
      </p:sp>
      <p:sp>
        <p:nvSpPr>
          <p:cNvPr id="41" name="TextBox 40"/>
          <p:cNvSpPr txBox="1"/>
          <p:nvPr/>
        </p:nvSpPr>
        <p:spPr bwMode="auto">
          <a:xfrm>
            <a:off x="6325317" y="4522242"/>
            <a:ext cx="1456918" cy="18466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>
              <a:defRPr/>
            </a:pPr>
            <a:r>
              <a:rPr lang="ru-RU" sz="600" b="1">
                <a:latin typeface="Arial"/>
                <a:cs typeface="Arial"/>
              </a:rPr>
              <a:t>МИНИСТЕРСТВО </a:t>
            </a:r>
            <a:r>
              <a:rPr lang="ru-RU" sz="600" b="1">
                <a:latin typeface="Arial"/>
                <a:cs typeface="Arial"/>
              </a:rPr>
              <a:t>ЛЕСНОГО КОМПЛЕКСА ИРКУТСКОЙ </a:t>
            </a:r>
            <a:r>
              <a:rPr lang="ru-RU" sz="600" b="1">
                <a:latin typeface="Arial"/>
                <a:cs typeface="Arial"/>
              </a:rPr>
              <a:t>ОБЛАСТИ </a:t>
            </a:r>
            <a:endParaRPr/>
          </a:p>
        </p:txBody>
      </p:sp>
      <p:sp>
        <p:nvSpPr>
          <p:cNvPr id="42" name="Скругленный прямоугольник 41">
            <a:hlinkClick r:id="rId11"/>
          </p:cNvPr>
          <p:cNvSpPr/>
          <p:nvPr/>
        </p:nvSpPr>
        <p:spPr bwMode="auto">
          <a:xfrm>
            <a:off x="6632917" y="5130405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узнать больше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6744203" y="3792623"/>
            <a:ext cx="619145" cy="619145"/>
          </a:xfrm>
          <a:prstGeom prst="rect">
            <a:avLst/>
          </a:prstGeom>
        </p:spPr>
      </p:pic>
      <p:sp>
        <p:nvSpPr>
          <p:cNvPr id="44" name="Скругленный прямоугольник 43"/>
          <p:cNvSpPr/>
          <p:nvPr/>
        </p:nvSpPr>
        <p:spPr bwMode="auto">
          <a:xfrm>
            <a:off x="8059766" y="3710288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b="1"/>
          </a:p>
        </p:txBody>
      </p:sp>
      <p:sp>
        <p:nvSpPr>
          <p:cNvPr id="45" name="TextBox 44"/>
          <p:cNvSpPr txBox="1"/>
          <p:nvPr/>
        </p:nvSpPr>
        <p:spPr bwMode="auto">
          <a:xfrm>
            <a:off x="8183503" y="4518706"/>
            <a:ext cx="1456918" cy="18466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>
              <a:defRPr/>
            </a:pPr>
            <a:r>
              <a:rPr lang="ru-RU" sz="600" b="1">
                <a:latin typeface="Arial"/>
                <a:cs typeface="Arial"/>
              </a:rPr>
              <a:t>МИНИСТЕРСТВО </a:t>
            </a:r>
            <a:r>
              <a:rPr lang="ru-RU" sz="600" b="1">
                <a:latin typeface="Arial"/>
                <a:cs typeface="Arial"/>
              </a:rPr>
              <a:t>ТРУДА И ЗАНЯТОСТИ ИРКУТСКОЙ </a:t>
            </a:r>
            <a:r>
              <a:rPr lang="ru-RU" sz="600" b="1">
                <a:latin typeface="Arial"/>
                <a:cs typeface="Arial"/>
              </a:rPr>
              <a:t>ОБЛАСТИ </a:t>
            </a:r>
            <a:endParaRPr/>
          </a:p>
        </p:txBody>
      </p:sp>
      <p:sp>
        <p:nvSpPr>
          <p:cNvPr id="46" name="Скругленный прямоугольник 45">
            <a:hlinkClick r:id="rId12"/>
          </p:cNvPr>
          <p:cNvSpPr/>
          <p:nvPr/>
        </p:nvSpPr>
        <p:spPr bwMode="auto">
          <a:xfrm>
            <a:off x="8491103" y="5126870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узнать больше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8602389" y="3789087"/>
            <a:ext cx="619145" cy="619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auto"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2400" b="1">
                <a:latin typeface="Arial"/>
                <a:cs typeface="Arial"/>
              </a:rPr>
              <a:t>КОНТАКТЫ</a:t>
            </a:r>
            <a:endParaRPr sz="2400" b="1">
              <a:latin typeface="Arial"/>
              <a:cs typeface="Arial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36000" bIns="36000" rtlCol="0" anchor="ctr"/>
          <a:lstStyle/>
          <a:p>
            <a:pPr>
              <a:defRPr/>
            </a:pPr>
            <a:r>
              <a:rPr lang="ru-RU" sz="800" b="1">
                <a:solidFill>
                  <a:schemeClr val="bg1"/>
                </a:solidFill>
                <a:latin typeface="Arial"/>
                <a:cs typeface="Arial"/>
              </a:rPr>
              <a:t>контакты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>
            <a:off x="627016" y="1544750"/>
            <a:ext cx="4356399" cy="892552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АО «Корпорация развития Иркутской области»</a:t>
            </a:r>
            <a:endParaRPr/>
          </a:p>
          <a:p>
            <a:pPr>
              <a:defRPr/>
            </a:pPr>
            <a:r>
              <a:rPr lang="ru-RU" sz="1100" b="1">
                <a:latin typeface="Arial"/>
                <a:cs typeface="Arial"/>
              </a:rPr>
              <a:t>Контактная информация</a:t>
            </a:r>
            <a:r>
              <a:rPr lang="ru-RU" sz="1100" b="1">
                <a:latin typeface="Arial"/>
                <a:cs typeface="Arial"/>
              </a:rPr>
              <a:t>: </a:t>
            </a:r>
            <a:r>
              <a:rPr lang="ru-RU" sz="1100">
                <a:latin typeface="Arial"/>
                <a:cs typeface="Arial"/>
              </a:rPr>
              <a:t>664025, Иркутская область, </a:t>
            </a:r>
            <a:endParaRPr/>
          </a:p>
          <a:p>
            <a:pPr>
              <a:defRPr/>
            </a:pPr>
            <a:r>
              <a:rPr lang="ru-RU" sz="1100">
                <a:latin typeface="Arial"/>
                <a:cs typeface="Arial"/>
              </a:rPr>
              <a:t>г</a:t>
            </a:r>
            <a:r>
              <a:rPr lang="ru-RU" sz="1100">
                <a:latin typeface="Arial"/>
                <a:cs typeface="Arial"/>
              </a:rPr>
              <a:t>. Иркутск, </a:t>
            </a:r>
            <a:r>
              <a:rPr lang="ru-RU" sz="1100">
                <a:latin typeface="Arial"/>
                <a:cs typeface="Arial"/>
              </a:rPr>
              <a:t>ул</a:t>
            </a:r>
            <a:r>
              <a:rPr lang="ru-RU" sz="1100">
                <a:latin typeface="Arial"/>
                <a:cs typeface="Arial"/>
              </a:rPr>
              <a:t>. Свердлова, 10, оф. </a:t>
            </a:r>
            <a:r>
              <a:rPr lang="ru-RU" sz="1100">
                <a:latin typeface="Arial"/>
                <a:cs typeface="Arial"/>
              </a:rPr>
              <a:t>8.12</a:t>
            </a:r>
            <a:endParaRPr/>
          </a:p>
          <a:p>
            <a:pPr>
              <a:defRPr/>
            </a:pPr>
            <a:r>
              <a:rPr lang="ru-RU" sz="1100" b="1">
                <a:latin typeface="Arial"/>
                <a:cs typeface="Arial"/>
              </a:rPr>
              <a:t>Тел</a:t>
            </a:r>
            <a:r>
              <a:rPr lang="ru-RU" sz="1100" b="1">
                <a:latin typeface="Arial"/>
                <a:cs typeface="Arial"/>
              </a:rPr>
              <a:t>.: </a:t>
            </a:r>
            <a:r>
              <a:rPr lang="ru-RU" sz="1100">
                <a:latin typeface="Arial"/>
                <a:cs typeface="Arial"/>
              </a:rPr>
              <a:t>+ 7 (3952) </a:t>
            </a:r>
            <a:r>
              <a:rPr lang="ru-RU" sz="1100">
                <a:latin typeface="Arial"/>
                <a:cs typeface="Arial"/>
              </a:rPr>
              <a:t>22-55-88</a:t>
            </a:r>
            <a:endParaRPr/>
          </a:p>
          <a:p>
            <a:pPr>
              <a:defRPr/>
            </a:pPr>
            <a:r>
              <a:rPr lang="en-US" sz="1100" b="1">
                <a:latin typeface="Arial"/>
                <a:cs typeface="Arial"/>
              </a:rPr>
              <a:t>E-mail</a:t>
            </a:r>
            <a:r>
              <a:rPr lang="ru-RU" sz="1100" b="1">
                <a:latin typeface="Arial"/>
                <a:cs typeface="Arial"/>
              </a:rPr>
              <a:t>: </a:t>
            </a:r>
            <a:r>
              <a:rPr lang="en-US" sz="1100">
                <a:latin typeface="Arial"/>
                <a:cs typeface="Arial"/>
              </a:rPr>
              <a:t>irkutsk@aokrio.ru</a:t>
            </a:r>
            <a:endParaRPr sz="11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627015" y="2946212"/>
            <a:ext cx="4356399" cy="892552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Администрация города Черемхово</a:t>
            </a:r>
            <a:endParaRPr/>
          </a:p>
          <a:p>
            <a:pPr>
              <a:defRPr/>
            </a:pPr>
            <a:r>
              <a:rPr lang="ru-RU" sz="1100" b="1">
                <a:latin typeface="Arial"/>
                <a:cs typeface="Arial"/>
              </a:rPr>
              <a:t>Контактная информация</a:t>
            </a:r>
            <a:r>
              <a:rPr lang="ru-RU" sz="1100" b="1">
                <a:latin typeface="Arial"/>
                <a:cs typeface="Arial"/>
              </a:rPr>
              <a:t>: </a:t>
            </a:r>
            <a:r>
              <a:rPr lang="ru-RU" sz="1100">
                <a:latin typeface="Arial"/>
                <a:cs typeface="Arial"/>
              </a:rPr>
              <a:t>665415, Иркутская область, </a:t>
            </a:r>
            <a:endParaRPr/>
          </a:p>
          <a:p>
            <a:pPr>
              <a:defRPr/>
            </a:pPr>
            <a:r>
              <a:rPr lang="ru-RU" sz="1100">
                <a:latin typeface="Arial"/>
                <a:cs typeface="Arial"/>
              </a:rPr>
              <a:t>г</a:t>
            </a:r>
            <a:r>
              <a:rPr lang="ru-RU" sz="1100">
                <a:latin typeface="Arial"/>
                <a:cs typeface="Arial"/>
              </a:rPr>
              <a:t>. </a:t>
            </a:r>
            <a:r>
              <a:rPr lang="ru-RU" sz="1100">
                <a:latin typeface="Arial"/>
                <a:cs typeface="Arial"/>
              </a:rPr>
              <a:t>Черемхово, ул</a:t>
            </a:r>
            <a:r>
              <a:rPr lang="ru-RU" sz="1100">
                <a:latin typeface="Arial"/>
                <a:cs typeface="Arial"/>
              </a:rPr>
              <a:t>. </a:t>
            </a:r>
            <a:r>
              <a:rPr lang="ru-RU" sz="1100">
                <a:latin typeface="Arial"/>
                <a:cs typeface="Arial"/>
              </a:rPr>
              <a:t>Ференца Патаки, 6</a:t>
            </a:r>
            <a:endParaRPr/>
          </a:p>
          <a:p>
            <a:pPr>
              <a:defRPr/>
            </a:pPr>
            <a:r>
              <a:rPr lang="ru-RU" sz="1100" b="1">
                <a:latin typeface="Arial"/>
                <a:cs typeface="Arial"/>
              </a:rPr>
              <a:t>Тел</a:t>
            </a:r>
            <a:r>
              <a:rPr lang="ru-RU" sz="1100" b="1">
                <a:latin typeface="Arial"/>
                <a:cs typeface="Arial"/>
              </a:rPr>
              <a:t>.: </a:t>
            </a:r>
            <a:r>
              <a:rPr lang="ru-RU" sz="1100">
                <a:latin typeface="Arial"/>
                <a:cs typeface="Arial"/>
              </a:rPr>
              <a:t>+ 7 (</a:t>
            </a:r>
            <a:r>
              <a:rPr lang="ru-RU" sz="1100">
                <a:latin typeface="Arial"/>
                <a:cs typeface="Arial"/>
              </a:rPr>
              <a:t>39546) 5-25-42</a:t>
            </a:r>
            <a:endParaRPr/>
          </a:p>
          <a:p>
            <a:pPr>
              <a:defRPr/>
            </a:pPr>
            <a:r>
              <a:rPr lang="en-US" sz="1100" b="1">
                <a:latin typeface="Arial"/>
                <a:cs typeface="Arial"/>
              </a:rPr>
              <a:t>E-mail</a:t>
            </a:r>
            <a:r>
              <a:rPr lang="ru-RU" sz="1100" b="1">
                <a:latin typeface="Arial"/>
                <a:cs typeface="Arial"/>
              </a:rPr>
              <a:t>: </a:t>
            </a:r>
            <a:r>
              <a:rPr lang="en-US" sz="1100">
                <a:latin typeface="Arial"/>
                <a:cs typeface="Arial"/>
              </a:rPr>
              <a:t>inform@admcher.ru</a:t>
            </a:r>
            <a:endParaRPr sz="11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627015" y="4347674"/>
            <a:ext cx="4356399" cy="1323439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Фонд поддержки и развития предпринимательства Иркутской области центр «Мой бизнес»</a:t>
            </a:r>
            <a:endParaRPr/>
          </a:p>
          <a:p>
            <a:pPr>
              <a:defRPr/>
            </a:pPr>
            <a:r>
              <a:rPr lang="ru-RU" sz="1100" b="1">
                <a:latin typeface="Arial"/>
                <a:cs typeface="Arial"/>
              </a:rPr>
              <a:t>Контактная информация</a:t>
            </a:r>
            <a:r>
              <a:rPr lang="ru-RU" sz="1100" b="1">
                <a:latin typeface="Arial"/>
                <a:cs typeface="Arial"/>
              </a:rPr>
              <a:t>: </a:t>
            </a:r>
            <a:r>
              <a:rPr lang="ru-RU" sz="1100">
                <a:latin typeface="Arial"/>
                <a:cs typeface="Arial"/>
              </a:rPr>
              <a:t>664011, Иркутская область, </a:t>
            </a:r>
            <a:endParaRPr/>
          </a:p>
          <a:p>
            <a:pPr>
              <a:defRPr/>
            </a:pPr>
            <a:r>
              <a:rPr lang="ru-RU" sz="1100">
                <a:latin typeface="Arial"/>
                <a:cs typeface="Arial"/>
              </a:rPr>
              <a:t>г</a:t>
            </a:r>
            <a:r>
              <a:rPr lang="ru-RU" sz="1100">
                <a:latin typeface="Arial"/>
                <a:cs typeface="Arial"/>
              </a:rPr>
              <a:t>. </a:t>
            </a:r>
            <a:r>
              <a:rPr lang="ru-RU" sz="1100">
                <a:latin typeface="Arial"/>
                <a:cs typeface="Arial"/>
              </a:rPr>
              <a:t>Иркутск, </a:t>
            </a:r>
            <a:r>
              <a:rPr lang="ru-RU" sz="1100">
                <a:latin typeface="Arial"/>
                <a:cs typeface="Arial"/>
              </a:rPr>
              <a:t>ул. Рабочая, 2а/4</a:t>
            </a:r>
            <a:endParaRPr lang="ru-RU" sz="1100">
              <a:latin typeface="Arial"/>
              <a:cs typeface="Arial"/>
            </a:endParaRPr>
          </a:p>
          <a:p>
            <a:pPr>
              <a:defRPr/>
            </a:pPr>
            <a:r>
              <a:rPr lang="ru-RU" sz="1100" b="1">
                <a:latin typeface="Arial"/>
                <a:cs typeface="Arial"/>
              </a:rPr>
              <a:t>Тел</a:t>
            </a:r>
            <a:r>
              <a:rPr lang="ru-RU" sz="1100" b="1">
                <a:latin typeface="Arial"/>
                <a:cs typeface="Arial"/>
              </a:rPr>
              <a:t>.: </a:t>
            </a:r>
            <a:r>
              <a:rPr lang="ru-RU" sz="1100">
                <a:latin typeface="Arial"/>
                <a:cs typeface="Arial"/>
              </a:rPr>
              <a:t>+ 7 (</a:t>
            </a:r>
            <a:r>
              <a:rPr lang="ru-RU" sz="1100">
                <a:latin typeface="Arial"/>
                <a:cs typeface="Arial"/>
              </a:rPr>
              <a:t>3952) 20-21-02</a:t>
            </a:r>
            <a:endParaRPr/>
          </a:p>
          <a:p>
            <a:pPr>
              <a:defRPr/>
            </a:pPr>
            <a:r>
              <a:rPr lang="en-US" sz="1100" b="1">
                <a:latin typeface="Arial"/>
                <a:cs typeface="Arial"/>
              </a:rPr>
              <a:t>E-mail</a:t>
            </a:r>
            <a:r>
              <a:rPr lang="ru-RU" sz="1100" b="1">
                <a:latin typeface="Arial"/>
                <a:cs typeface="Arial"/>
              </a:rPr>
              <a:t>: </a:t>
            </a:r>
            <a:r>
              <a:rPr lang="en-US" sz="1100">
                <a:latin typeface="Arial"/>
                <a:cs typeface="Arial"/>
              </a:rPr>
              <a:t>info@fondirk.ru</a:t>
            </a:r>
            <a:endParaRPr/>
          </a:p>
        </p:txBody>
      </p:sp>
      <p:sp>
        <p:nvSpPr>
          <p:cNvPr id="10" name="Номер слайда 50"/>
          <p:cNvSpPr>
            <a:spLocks noGrp="1"/>
          </p:cNvSpPr>
          <p:nvPr>
            <p:ph type="sldNum" sz="quarter" idx="12"/>
          </p:nvPr>
        </p:nvSpPr>
        <p:spPr bwMode="auto">
          <a:xfrm>
            <a:off x="9059976" y="6607263"/>
            <a:ext cx="727623" cy="123111"/>
          </a:xfrm>
          <a:prstGeom prst="rect">
            <a:avLst/>
          </a:prstGeom>
          <a:ln>
            <a:noFill/>
          </a:ln>
        </p:spPr>
        <p:txBody>
          <a:bodyPr vert="horz" lIns="36000" tIns="36000" rIns="36000" bIns="36000" rtlCol="0" anchor="b"/>
          <a:lstStyle/>
          <a:p>
            <a:pPr>
              <a:defRPr/>
            </a:pPr>
            <a:r>
              <a:rPr lang="ru-RU" sz="800">
                <a:solidFill>
                  <a:schemeClr val="tx1"/>
                </a:solidFill>
                <a:latin typeface="Arial"/>
                <a:cs typeface="Arial"/>
              </a:rPr>
              <a:t>23</a:t>
            </a:r>
            <a:endParaRPr sz="8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5207306" y="1544750"/>
            <a:ext cx="4356399" cy="1061829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Инвестиционный уполномоченный</a:t>
            </a:r>
            <a:endParaRPr/>
          </a:p>
          <a:p>
            <a:pPr>
              <a:defRPr/>
            </a:pPr>
            <a:r>
              <a:rPr lang="ru-RU" sz="1100" b="1">
                <a:latin typeface="Arial"/>
                <a:cs typeface="Arial"/>
              </a:rPr>
              <a:t>ФИО: </a:t>
            </a:r>
            <a:r>
              <a:rPr lang="ru-RU" sz="1100">
                <a:latin typeface="Arial"/>
                <a:cs typeface="Arial"/>
              </a:rPr>
              <a:t>Звонкова Анна Григорьевна</a:t>
            </a:r>
            <a:endParaRPr/>
          </a:p>
          <a:p>
            <a:pPr>
              <a:defRPr/>
            </a:pPr>
            <a:r>
              <a:rPr lang="ru-RU" sz="1100" b="1">
                <a:latin typeface="Arial"/>
                <a:cs typeface="Arial"/>
              </a:rPr>
              <a:t>Должность: </a:t>
            </a:r>
            <a:r>
              <a:rPr lang="ru-RU" sz="1100">
                <a:latin typeface="Arial"/>
                <a:cs typeface="Arial"/>
              </a:rPr>
              <a:t>заместитель мэра города по экономическим вопросам</a:t>
            </a:r>
            <a:endParaRPr/>
          </a:p>
          <a:p>
            <a:pPr>
              <a:defRPr/>
            </a:pPr>
            <a:r>
              <a:rPr lang="ru-RU" sz="1100" b="1">
                <a:latin typeface="Arial"/>
                <a:cs typeface="Arial"/>
              </a:rPr>
              <a:t>Тел</a:t>
            </a:r>
            <a:r>
              <a:rPr lang="ru-RU" sz="1100" b="1">
                <a:latin typeface="Arial"/>
                <a:cs typeface="Arial"/>
              </a:rPr>
              <a:t>.: </a:t>
            </a:r>
            <a:r>
              <a:rPr lang="ru-RU" sz="1100">
                <a:latin typeface="Arial"/>
                <a:cs typeface="Arial"/>
              </a:rPr>
              <a:t>+ 7 (</a:t>
            </a:r>
            <a:r>
              <a:rPr lang="ru-RU" sz="1100">
                <a:latin typeface="Arial"/>
                <a:cs typeface="Arial"/>
              </a:rPr>
              <a:t>39546) 5-17-22</a:t>
            </a:r>
            <a:endParaRPr/>
          </a:p>
          <a:p>
            <a:pPr>
              <a:defRPr/>
            </a:pPr>
            <a:r>
              <a:rPr lang="en-US" sz="1100" b="1">
                <a:latin typeface="Arial"/>
                <a:cs typeface="Arial"/>
              </a:rPr>
              <a:t>E-mail</a:t>
            </a:r>
            <a:r>
              <a:rPr lang="ru-RU" sz="1100" b="1">
                <a:latin typeface="Arial"/>
                <a:cs typeface="Arial"/>
              </a:rPr>
              <a:t>: </a:t>
            </a:r>
            <a:r>
              <a:rPr lang="en-US" sz="1100">
                <a:latin typeface="Arial"/>
                <a:cs typeface="Arial"/>
              </a:rPr>
              <a:t>a.zvonkova@admcher.ru</a:t>
            </a:r>
            <a:endParaRPr/>
          </a:p>
        </p:txBody>
      </p:sp>
      <p:sp>
        <p:nvSpPr>
          <p:cNvPr id="12" name="TextBox 11"/>
          <p:cNvSpPr txBox="1"/>
          <p:nvPr/>
        </p:nvSpPr>
        <p:spPr bwMode="auto">
          <a:xfrm>
            <a:off x="5207306" y="3231820"/>
            <a:ext cx="4356399" cy="892552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4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Отдел экономического развития</a:t>
            </a:r>
            <a:endParaRPr/>
          </a:p>
          <a:p>
            <a:pPr>
              <a:defRPr/>
            </a:pPr>
            <a:r>
              <a:rPr lang="ru-RU" sz="1100" b="1">
                <a:latin typeface="Arial"/>
                <a:cs typeface="Arial"/>
              </a:rPr>
              <a:t>Контактная информация</a:t>
            </a:r>
            <a:r>
              <a:rPr lang="ru-RU" sz="1100" b="1">
                <a:latin typeface="Arial"/>
                <a:cs typeface="Arial"/>
              </a:rPr>
              <a:t>: </a:t>
            </a:r>
            <a:r>
              <a:rPr lang="ru-RU" sz="1100">
                <a:latin typeface="Arial"/>
                <a:cs typeface="Arial"/>
              </a:rPr>
              <a:t>665415, Иркутская область, </a:t>
            </a:r>
            <a:endParaRPr/>
          </a:p>
          <a:p>
            <a:pPr>
              <a:defRPr/>
            </a:pPr>
            <a:r>
              <a:rPr lang="ru-RU" sz="1100">
                <a:latin typeface="Arial"/>
                <a:cs typeface="Arial"/>
              </a:rPr>
              <a:t>г</a:t>
            </a:r>
            <a:r>
              <a:rPr lang="ru-RU" sz="1100">
                <a:latin typeface="Arial"/>
                <a:cs typeface="Arial"/>
              </a:rPr>
              <a:t>. </a:t>
            </a:r>
            <a:r>
              <a:rPr lang="ru-RU" sz="1100">
                <a:latin typeface="Arial"/>
                <a:cs typeface="Arial"/>
              </a:rPr>
              <a:t>Черемхово, ул</a:t>
            </a:r>
            <a:r>
              <a:rPr lang="ru-RU" sz="1100">
                <a:latin typeface="Arial"/>
                <a:cs typeface="Arial"/>
              </a:rPr>
              <a:t>. </a:t>
            </a:r>
            <a:r>
              <a:rPr lang="ru-RU" sz="1100">
                <a:latin typeface="Arial"/>
                <a:cs typeface="Arial"/>
              </a:rPr>
              <a:t>Ференца Патаки, 6, оф. 203</a:t>
            </a:r>
            <a:endParaRPr/>
          </a:p>
          <a:p>
            <a:pPr>
              <a:defRPr/>
            </a:pPr>
            <a:r>
              <a:rPr lang="ru-RU" sz="1100" b="1">
                <a:latin typeface="Arial"/>
                <a:cs typeface="Arial"/>
              </a:rPr>
              <a:t>Тел</a:t>
            </a:r>
            <a:r>
              <a:rPr lang="ru-RU" sz="1100" b="1">
                <a:latin typeface="Arial"/>
                <a:cs typeface="Arial"/>
              </a:rPr>
              <a:t>.: </a:t>
            </a:r>
            <a:r>
              <a:rPr lang="ru-RU" sz="1100">
                <a:latin typeface="Arial"/>
                <a:cs typeface="Arial"/>
              </a:rPr>
              <a:t>+ 7 (</a:t>
            </a:r>
            <a:r>
              <a:rPr lang="ru-RU" sz="1100">
                <a:latin typeface="Arial"/>
                <a:cs typeface="Arial"/>
              </a:rPr>
              <a:t>39546) 5-24-47</a:t>
            </a:r>
            <a:endParaRPr/>
          </a:p>
          <a:p>
            <a:pPr>
              <a:defRPr/>
            </a:pPr>
            <a:r>
              <a:rPr lang="en-US" sz="1100" b="1">
                <a:latin typeface="Arial"/>
                <a:cs typeface="Arial"/>
              </a:rPr>
              <a:t>E-mail</a:t>
            </a:r>
            <a:r>
              <a:rPr lang="ru-RU" sz="1100" b="1">
                <a:latin typeface="Arial"/>
                <a:cs typeface="Arial"/>
              </a:rPr>
              <a:t>: </a:t>
            </a:r>
            <a:r>
              <a:rPr lang="en-US" sz="1100">
                <a:latin typeface="Arial"/>
                <a:cs typeface="Arial"/>
              </a:rPr>
              <a:t>econom@admcher.ru</a:t>
            </a:r>
            <a:endParaRPr sz="11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sz="800">
                <a:latin typeface="Arial"/>
                <a:cs typeface="Arial"/>
              </a:rPr>
              <a:t>ИНВЕСТИЦИОННЫЙ ПРОФИЛЬ </a:t>
            </a:r>
            <a:r>
              <a:rPr lang="ru-RU" sz="800">
                <a:latin typeface="Arial"/>
                <a:cs typeface="Arial"/>
              </a:rPr>
              <a:t>ГОРОДА ЧЕРЕМХОВО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 bwMode="auto">
          <a:xfrm>
            <a:off x="627016" y="163628"/>
            <a:ext cx="2079608" cy="27384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36000" bIns="36000" rtlCol="0" anchor="ctr"/>
          <a:lstStyle/>
          <a:p>
            <a:pPr>
              <a:defRPr/>
            </a:pPr>
            <a:r>
              <a:rPr lang="ru-RU" sz="800" b="1">
                <a:solidFill>
                  <a:schemeClr val="bg1"/>
                </a:solidFill>
                <a:latin typeface="Arial"/>
                <a:cs typeface="Arial"/>
              </a:rPr>
              <a:t>приветственное слово мэра города</a:t>
            </a:r>
            <a:endParaRPr sz="8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2400" b="1">
                <a:latin typeface="Arial"/>
                <a:cs typeface="Arial"/>
              </a:rPr>
              <a:t>ПРИВЕТСТВЕННОЕ СЛОВО МЭРА ГОРОДА</a:t>
            </a:r>
            <a:endParaRPr sz="2400" b="1">
              <a:latin typeface="Arial"/>
              <a:cs typeface="Arial"/>
            </a:endParaRPr>
          </a:p>
        </p:txBody>
      </p:sp>
      <p:sp>
        <p:nvSpPr>
          <p:cNvPr id="9" name="Freeform: Shape 9"/>
          <p:cNvSpPr/>
          <p:nvPr/>
        </p:nvSpPr>
        <p:spPr bwMode="auto">
          <a:xfrm>
            <a:off x="4403488" y="1032214"/>
            <a:ext cx="4645920" cy="5654898"/>
          </a:xfrm>
          <a:custGeom>
            <a:avLst/>
            <a:gdLst>
              <a:gd name="T0" fmla="*/ 0 w 7018043"/>
              <a:gd name="T1" fmla="*/ 0 h 6858000"/>
              <a:gd name="T2" fmla="*/ 7018043 w 7018043"/>
              <a:gd name="T3" fmla="*/ 0 h 6858000"/>
              <a:gd name="T4" fmla="*/ 3058575 w 7018043"/>
              <a:gd name="T5" fmla="*/ 6858000 h 6858000"/>
              <a:gd name="T6" fmla="*/ 0 w 7018043"/>
              <a:gd name="T7" fmla="*/ 6858000 h 6858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018043" h="6858000" fill="norm" stroke="1" extrusionOk="0">
                <a:moveTo>
                  <a:pt x="0" y="0"/>
                </a:moveTo>
                <a:lnTo>
                  <a:pt x="7018043" y="0"/>
                </a:lnTo>
                <a:lnTo>
                  <a:pt x="305857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4523713" y="1172641"/>
            <a:ext cx="4881040" cy="5411388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TextBox 10"/>
          <p:cNvSpPr txBox="1"/>
          <p:nvPr/>
        </p:nvSpPr>
        <p:spPr bwMode="auto">
          <a:xfrm>
            <a:off x="4692203" y="1498874"/>
            <a:ext cx="2952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b="1" i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Уважаемые инвесторы</a:t>
            </a:r>
            <a:r>
              <a:rPr lang="ru-RU" sz="1400" b="1" i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!</a:t>
            </a:r>
            <a:endParaRPr lang="ru-RU" sz="1200" b="1" i="1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56964" y="1239316"/>
            <a:ext cx="3707007" cy="544779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4634833" y="2836849"/>
            <a:ext cx="4405962" cy="374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95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Удобно расположенный по обе стороны Транссибирской магистрали в окружении уникальных месторождений и в 130 км от Иркутска, город Черемхово открывает возможности для развития конкурентных бизнес-проектов мирового уровня. Для размещения новых промышленных производств город располагает земельными участками различного назначения, в том числе с подъездными путями, сетями и строениями с возможностью обеспечения тепло- и водоснабжения.</a:t>
            </a:r>
            <a:endParaRPr/>
          </a:p>
          <a:p>
            <a:pPr algn="just">
              <a:defRPr/>
            </a:pPr>
            <a:endParaRPr lang="ru-RU" sz="95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just">
              <a:defRPr/>
            </a:pPr>
            <a:r>
              <a:rPr lang="ru-RU" sz="95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Крупнейшие предприятия региона, расположенные в Черемхово, способствуют встраиванию в различные производственные цепочки по формированию глубоких переделов угля, талька, магнезита и других полезных ископаемых. Имея богатое историческое прошлое, известных выходцев и трудовые доблести, город готов к развитию масштабных современных проектов и преобразованиям.</a:t>
            </a:r>
            <a:endParaRPr/>
          </a:p>
          <a:p>
            <a:pPr algn="just">
              <a:defRPr/>
            </a:pPr>
            <a:endParaRPr lang="ru-RU" sz="95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just">
              <a:defRPr/>
            </a:pPr>
            <a:r>
              <a:rPr lang="ru-RU" sz="95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Мы заинтересованы в инвестиционных проектах, которые помогут нам сохранить наследие предков и возродить былые трудовые подвиги, позволят диверсифицировать экономику и перейти на инновационный путь развития. Поэтому у нас созданы особые условия для бизнеса, действуют преференции моногорода и </a:t>
            </a:r>
            <a:r>
              <a:rPr lang="ru-RU" sz="95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ТОР</a:t>
            </a:r>
            <a:r>
              <a:rPr lang="ru-RU" sz="95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. Я лично окажу всестороннюю поддержку каждому инвестору нашего города!</a:t>
            </a:r>
            <a:endParaRPr/>
          </a:p>
          <a:p>
            <a:pPr>
              <a:defRPr/>
            </a:pPr>
            <a:r>
              <a:rPr lang="ru-RU" sz="95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	</a:t>
            </a:r>
            <a:endParaRPr/>
          </a:p>
          <a:p>
            <a:pPr>
              <a:defRPr/>
            </a:pPr>
            <a:r>
              <a:rPr lang="ru-RU" sz="950" b="1" i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С уважением,</a:t>
            </a:r>
            <a:endParaRPr/>
          </a:p>
          <a:p>
            <a:pPr>
              <a:defRPr/>
            </a:pPr>
            <a:r>
              <a:rPr lang="ru-RU" sz="950" b="1" i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Вадим Александрович Семенов</a:t>
            </a:r>
            <a:endParaRPr/>
          </a:p>
          <a:p>
            <a:pPr>
              <a:defRPr/>
            </a:pPr>
            <a:r>
              <a:rPr lang="ru-RU" sz="950" b="1" i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Мэр города </a:t>
            </a:r>
            <a:r>
              <a:rPr lang="ru-RU" sz="950" b="1" i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Черемхово</a:t>
            </a:r>
            <a:endParaRPr lang="ru-RU" sz="950" b="1" i="1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6648450" y="1984124"/>
            <a:ext cx="2400958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5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Город Черемхово – старинный центр угледобычи, машиностроительной и перерабатывающей промышленности.</a:t>
            </a:r>
            <a:endParaRPr/>
          </a:p>
        </p:txBody>
      </p:sp>
      <p:sp>
        <p:nvSpPr>
          <p:cNvPr id="14" name="Номер слайда 50"/>
          <p:cNvSpPr>
            <a:spLocks noGrp="1"/>
          </p:cNvSpPr>
          <p:nvPr>
            <p:ph type="sldNum" sz="quarter" idx="12"/>
          </p:nvPr>
        </p:nvSpPr>
        <p:spPr bwMode="auto">
          <a:xfrm>
            <a:off x="9059976" y="6607263"/>
            <a:ext cx="727623" cy="123111"/>
          </a:xfrm>
        </p:spPr>
        <p:txBody>
          <a:bodyPr vert="horz" lIns="36000" tIns="36000" rIns="36000" bIns="36000" rtlCol="0" anchor="b"/>
          <a:lstStyle/>
          <a:p>
            <a:pPr>
              <a:defRPr/>
            </a:pPr>
            <a:r>
              <a:rPr lang="ru-RU" sz="800">
                <a:solidFill>
                  <a:schemeClr val="tx1"/>
                </a:solidFill>
                <a:latin typeface="Arial"/>
                <a:cs typeface="Arial"/>
              </a:rPr>
              <a:t>3</a:t>
            </a:r>
            <a:endParaRPr sz="8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36000" bIns="36000" rtlCol="0" anchor="ctr"/>
          <a:lstStyle/>
          <a:p>
            <a:pPr>
              <a:defRPr/>
            </a:pPr>
            <a:r>
              <a:rPr sz="800" b="1">
                <a:solidFill>
                  <a:schemeClr val="bg1"/>
                </a:solidFill>
                <a:latin typeface="Arial"/>
                <a:cs typeface="Arial"/>
              </a:rPr>
              <a:t>преимущества</a:t>
            </a:r>
            <a:endParaRPr/>
          </a:p>
        </p:txBody>
      </p:sp>
      <p:sp>
        <p:nvSpPr>
          <p:cNvPr id="51" name="Номер слайда 50"/>
          <p:cNvSpPr>
            <a:spLocks noGrp="1"/>
          </p:cNvSpPr>
          <p:nvPr>
            <p:ph type="sldNum" sz="quarter" idx="12"/>
          </p:nvPr>
        </p:nvSpPr>
        <p:spPr bwMode="auto">
          <a:xfrm>
            <a:off x="9059976" y="6607263"/>
            <a:ext cx="727623" cy="123111"/>
          </a:xfrm>
        </p:spPr>
        <p:txBody>
          <a:bodyPr vert="horz" lIns="36000" tIns="36000" rIns="36000" bIns="36000" rtlCol="0" anchor="b"/>
          <a:lstStyle/>
          <a:p>
            <a:pPr>
              <a:defRPr/>
            </a:pPr>
            <a:fld id="{F3749720-1430-DF46-8A1E-D768C54B98EF}" type="slidenum">
              <a:rPr sz="800">
                <a:solidFill>
                  <a:schemeClr val="tx1"/>
                </a:solidFill>
                <a:latin typeface="Arial"/>
                <a:cs typeface="Arial"/>
              </a:rPr>
              <a:t>4</a:t>
            </a:fld>
            <a:endParaRPr sz="8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 bwMode="auto">
          <a:xfrm>
            <a:off x="3212781" y="1401547"/>
            <a:ext cx="2154686" cy="2027453"/>
          </a:xfrm>
          <a:prstGeom prst="roundRect">
            <a:avLst>
              <a:gd name="adj" fmla="val 1211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1" name="Скругленный прямоугольник 70"/>
          <p:cNvSpPr/>
          <p:nvPr/>
        </p:nvSpPr>
        <p:spPr bwMode="auto">
          <a:xfrm>
            <a:off x="627019" y="1401548"/>
            <a:ext cx="2438746" cy="1288787"/>
          </a:xfrm>
          <a:prstGeom prst="roundRect">
            <a:avLst>
              <a:gd name="adj" fmla="val 11277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5" name="Скругленный прямоугольник 74"/>
          <p:cNvSpPr/>
          <p:nvPr/>
        </p:nvSpPr>
        <p:spPr bwMode="auto">
          <a:xfrm>
            <a:off x="624168" y="2922992"/>
            <a:ext cx="2438749" cy="1288788"/>
          </a:xfrm>
          <a:prstGeom prst="roundRect">
            <a:avLst>
              <a:gd name="adj" fmla="val 1488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6" name="Скругленный прямоугольник 75"/>
          <p:cNvSpPr/>
          <p:nvPr/>
        </p:nvSpPr>
        <p:spPr bwMode="auto">
          <a:xfrm>
            <a:off x="607671" y="4440214"/>
            <a:ext cx="2438749" cy="1645699"/>
          </a:xfrm>
          <a:prstGeom prst="roundRect">
            <a:avLst>
              <a:gd name="adj" fmla="val 11838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7" name="Скругленный прямоугольник 76"/>
          <p:cNvSpPr/>
          <p:nvPr/>
        </p:nvSpPr>
        <p:spPr bwMode="auto">
          <a:xfrm>
            <a:off x="3212781" y="3615735"/>
            <a:ext cx="2154686" cy="2468701"/>
          </a:xfrm>
          <a:prstGeom prst="roundRect">
            <a:avLst>
              <a:gd name="adj" fmla="val 1175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79" name="TextBox 78"/>
          <p:cNvSpPr txBox="1"/>
          <p:nvPr/>
        </p:nvSpPr>
        <p:spPr bwMode="auto">
          <a:xfrm>
            <a:off x="851468" y="2042428"/>
            <a:ext cx="1647235" cy="33855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bg1"/>
                </a:solidFill>
                <a:latin typeface="Arial"/>
                <a:cs typeface="Arial"/>
              </a:rPr>
              <a:t>РАЗВИТЫЙ СЕКТОР </a:t>
            </a:r>
            <a:r>
              <a:rPr lang="ru-RU" sz="1100" b="1">
                <a:solidFill>
                  <a:schemeClr val="bg1"/>
                </a:solidFill>
                <a:latin typeface="Arial"/>
                <a:cs typeface="Arial"/>
              </a:rPr>
              <a:t>ПРОМЫШЛЕННОСТИ</a:t>
            </a:r>
            <a:endParaRPr lang="ru-RU" sz="110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 bwMode="auto">
          <a:xfrm>
            <a:off x="3512512" y="2037740"/>
            <a:ext cx="1695867" cy="118494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bg1"/>
                </a:solidFill>
                <a:latin typeface="Arial"/>
                <a:cs typeface="Arial"/>
              </a:rPr>
              <a:t>ТРАНСПОРТНАЯ </a:t>
            </a:r>
            <a:endParaRPr/>
          </a:p>
          <a:p>
            <a:pPr>
              <a:defRPr/>
            </a:pPr>
            <a:r>
              <a:rPr lang="ru-RU" sz="1100" b="1">
                <a:solidFill>
                  <a:schemeClr val="bg1"/>
                </a:solidFill>
                <a:latin typeface="Arial"/>
                <a:cs typeface="Arial"/>
              </a:rPr>
              <a:t>ДОСТУПНОСТЬ </a:t>
            </a:r>
            <a:endParaRPr/>
          </a:p>
          <a:p>
            <a:pPr>
              <a:defRPr/>
            </a:pPr>
            <a:r>
              <a:rPr lang="ru-RU" sz="1100" b="1">
                <a:solidFill>
                  <a:schemeClr val="bg1"/>
                </a:solidFill>
                <a:latin typeface="Arial"/>
                <a:cs typeface="Arial"/>
              </a:rPr>
              <a:t>ОКРУГА </a:t>
            </a:r>
            <a:endParaRPr/>
          </a:p>
          <a:p>
            <a:pPr>
              <a:defRPr/>
            </a:pPr>
            <a:endParaRPr lang="ru-RU" sz="110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1100">
                <a:solidFill>
                  <a:schemeClr val="bg1"/>
                </a:solidFill>
                <a:latin typeface="Arial"/>
                <a:cs typeface="Arial"/>
              </a:rPr>
              <a:t>Речной, ж/д </a:t>
            </a:r>
            <a:endParaRPr/>
          </a:p>
          <a:p>
            <a:pPr>
              <a:defRPr/>
            </a:pPr>
            <a:r>
              <a:rPr lang="ru-RU" sz="1100">
                <a:solidFill>
                  <a:schemeClr val="bg1"/>
                </a:solidFill>
                <a:latin typeface="Arial"/>
                <a:cs typeface="Arial"/>
              </a:rPr>
              <a:t>и автомобильный транспорт</a:t>
            </a:r>
            <a:endParaRPr sz="11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 bwMode="auto">
          <a:xfrm>
            <a:off x="851766" y="3665345"/>
            <a:ext cx="1946721" cy="33855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bg1"/>
                </a:solidFill>
                <a:latin typeface="Arial"/>
                <a:cs typeface="Arial"/>
              </a:rPr>
              <a:t>БОГАТОЕ ИСТОРИКО-КУЛЬТУРНОЕ НАСЛЕДИЕ </a:t>
            </a:r>
            <a:endParaRPr/>
          </a:p>
        </p:txBody>
      </p:sp>
      <p:sp>
        <p:nvSpPr>
          <p:cNvPr id="84" name="TextBox 83"/>
          <p:cNvSpPr txBox="1"/>
          <p:nvPr/>
        </p:nvSpPr>
        <p:spPr bwMode="auto">
          <a:xfrm>
            <a:off x="853782" y="4897079"/>
            <a:ext cx="2074078" cy="84638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bg1"/>
                </a:solidFill>
                <a:latin typeface="Arial"/>
                <a:cs typeface="Arial"/>
              </a:rPr>
              <a:t>БЛИЗОСТЬ </a:t>
            </a:r>
            <a:endParaRPr/>
          </a:p>
          <a:p>
            <a:pPr>
              <a:defRPr/>
            </a:pPr>
            <a:r>
              <a:rPr lang="ru-RU" sz="1100" b="1">
                <a:solidFill>
                  <a:schemeClr val="bg1"/>
                </a:solidFill>
                <a:latin typeface="Arial"/>
                <a:cs typeface="Arial"/>
              </a:rPr>
              <a:t>К АДМИНИСТРАТИВНОМУ ЦЕНТРУ</a:t>
            </a:r>
            <a:endParaRPr/>
          </a:p>
          <a:p>
            <a:pPr>
              <a:defRPr/>
            </a:pPr>
            <a:endParaRPr lang="ru-RU" sz="110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1100">
                <a:solidFill>
                  <a:schemeClr val="bg1"/>
                </a:solidFill>
                <a:latin typeface="Arial"/>
                <a:cs typeface="Arial"/>
              </a:rPr>
              <a:t>130 км ИРКУТСК </a:t>
            </a:r>
            <a:endParaRPr sz="11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 bwMode="auto">
          <a:xfrm>
            <a:off x="3545505" y="4810964"/>
            <a:ext cx="1472700" cy="101566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bg1"/>
                </a:solidFill>
                <a:latin typeface="Arial"/>
                <a:cs typeface="Arial"/>
              </a:rPr>
              <a:t>СВОБОДНЫЕ ИНВЕСТИЦИОННЫЕ ПЛОЩАДКИ </a:t>
            </a:r>
            <a:endParaRPr/>
          </a:p>
          <a:p>
            <a:pPr>
              <a:defRPr/>
            </a:pPr>
            <a:endParaRPr lang="ru-RU" sz="1100" b="1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1100">
                <a:solidFill>
                  <a:schemeClr val="bg1"/>
                </a:solidFill>
                <a:latin typeface="Arial"/>
                <a:cs typeface="Arial"/>
              </a:rPr>
              <a:t>9 </a:t>
            </a:r>
            <a:r>
              <a:rPr lang="en" sz="1100">
                <a:solidFill>
                  <a:schemeClr val="bg1"/>
                </a:solidFill>
                <a:latin typeface="Arial"/>
                <a:cs typeface="Arial"/>
              </a:rPr>
              <a:t>greenfield</a:t>
            </a:r>
            <a:r>
              <a:rPr lang="ru-RU" sz="1100">
                <a:solidFill>
                  <a:schemeClr val="bg1"/>
                </a:solidFill>
                <a:latin typeface="Arial"/>
                <a:cs typeface="Arial"/>
              </a:rPr>
              <a:t>, </a:t>
            </a:r>
            <a:endParaRPr lang="ru-RU" sz="110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1100">
                <a:solidFill>
                  <a:schemeClr val="bg1"/>
                </a:solidFill>
                <a:latin typeface="Arial"/>
                <a:cs typeface="Arial"/>
              </a:rPr>
              <a:t>10 </a:t>
            </a:r>
            <a:r>
              <a:rPr lang="en" sz="1100">
                <a:solidFill>
                  <a:schemeClr val="bg1"/>
                </a:solidFill>
                <a:latin typeface="Arial"/>
                <a:cs typeface="Arial"/>
              </a:rPr>
              <a:t>brownfield</a:t>
            </a:r>
            <a:endParaRPr sz="11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Рисунок 4" descr="Производство со сплошной заливкой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2482972" y="1539000"/>
            <a:ext cx="317061" cy="317061"/>
          </a:xfrm>
          <a:prstGeom prst="rect">
            <a:avLst/>
          </a:prstGeom>
        </p:spPr>
      </p:pic>
      <p:pic>
        <p:nvPicPr>
          <p:cNvPr id="7" name="Рисунок 6" descr="Линейчатая диаграмма со сплошной заливкой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4942297" y="3773519"/>
            <a:ext cx="341940" cy="294643"/>
          </a:xfrm>
          <a:prstGeom prst="rect">
            <a:avLst/>
          </a:prstGeom>
        </p:spPr>
      </p:pic>
      <p:pic>
        <p:nvPicPr>
          <p:cNvPr id="14" name="Рисунок 13" descr="Русский Каседрал со сплошной заливкой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 bwMode="auto">
          <a:xfrm>
            <a:off x="2485524" y="3050217"/>
            <a:ext cx="312963" cy="312963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 bwMode="auto">
          <a:xfrm>
            <a:off x="2498704" y="4612287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/>
        </p:blipFill>
        <p:spPr bwMode="auto">
          <a:xfrm>
            <a:off x="4841966" y="1522389"/>
            <a:ext cx="366413" cy="3664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sz="2400" b="1">
                <a:latin typeface="Arial"/>
                <a:cs typeface="Arial"/>
              </a:rPr>
              <a:t>ПРЕИМУЩЕСТВА</a:t>
            </a:r>
            <a:endParaRPr/>
          </a:p>
          <a:p>
            <a:pPr>
              <a:defRPr/>
            </a:pPr>
            <a:r>
              <a:rPr lang="ru-RU" sz="2400">
                <a:latin typeface="Arial"/>
                <a:cs typeface="Arial"/>
              </a:rPr>
              <a:t>ГОРОДА </a:t>
            </a:r>
            <a:r>
              <a:rPr lang="ru-RU" sz="2400" b="1">
                <a:latin typeface="Arial"/>
                <a:cs typeface="Arial"/>
              </a:rPr>
              <a:t>ЧЕРЕМХОВО</a:t>
            </a:r>
            <a:endParaRPr sz="2400" b="1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sz="800">
                <a:latin typeface="Arial"/>
                <a:cs typeface="Arial"/>
              </a:rPr>
              <a:t>ИНВЕСТИЦИОННЫЙ ПРОФИЛЬ </a:t>
            </a:r>
            <a:r>
              <a:rPr lang="ru-RU" sz="800">
                <a:latin typeface="Arial"/>
                <a:cs typeface="Arial"/>
              </a:rPr>
              <a:t>ГОРОДА ЧЕРЕМХОВО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5771576" y="635313"/>
            <a:ext cx="3724916" cy="55873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 bwMode="auto"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36000" bIns="36000" rtlCol="0" anchor="ctr"/>
          <a:lstStyle/>
          <a:p>
            <a:pPr>
              <a:defRPr/>
            </a:pPr>
            <a:r>
              <a:rPr lang="ru-RU" sz="800" b="1">
                <a:solidFill>
                  <a:schemeClr val="bg1"/>
                </a:solidFill>
                <a:latin typeface="Arial"/>
                <a:cs typeface="Arial"/>
              </a:rPr>
              <a:t>общая характеристика</a:t>
            </a:r>
            <a:endParaRPr sz="8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627016" y="140154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2" name="TextBox 11"/>
          <p:cNvSpPr txBox="1"/>
          <p:nvPr/>
        </p:nvSpPr>
        <p:spPr bwMode="auto">
          <a:xfrm>
            <a:off x="635028" y="3724623"/>
            <a:ext cx="4460241" cy="21544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400" b="1">
                <a:latin typeface="Arial"/>
                <a:cs typeface="Arial"/>
              </a:rPr>
              <a:t>Транспортная доступность округа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826896" y="1532625"/>
            <a:ext cx="413620" cy="24622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52,8</a:t>
            </a:r>
            <a:endParaRPr lang="ru-RU" sz="16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1295038" y="1609569"/>
            <a:ext cx="677813" cy="1692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тыс. чел</a:t>
            </a:r>
            <a:endParaRPr/>
          </a:p>
        </p:txBody>
      </p:sp>
      <p:sp>
        <p:nvSpPr>
          <p:cNvPr id="15" name="TextBox 14"/>
          <p:cNvSpPr txBox="1"/>
          <p:nvPr/>
        </p:nvSpPr>
        <p:spPr bwMode="auto">
          <a:xfrm>
            <a:off x="826898" y="1864280"/>
            <a:ext cx="1524379" cy="33855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численность населения МО, </a:t>
            </a: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2024 </a:t>
            </a: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г. </a:t>
            </a:r>
            <a:endParaRPr/>
          </a:p>
        </p:txBody>
      </p:sp>
      <p:pic>
        <p:nvPicPr>
          <p:cNvPr id="16" name="Рисунок 15" descr="Пользователь со сплошной заливкой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2581101" y="1496129"/>
            <a:ext cx="360000" cy="36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auto">
          <a:xfrm>
            <a:off x="3358231" y="1532624"/>
            <a:ext cx="668012" cy="24622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2322,2 </a:t>
            </a:r>
            <a:endParaRPr lang="ru-RU" sz="16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026243" y="1609569"/>
            <a:ext cx="677813" cy="1692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тыс. чел</a:t>
            </a:r>
            <a:endParaRPr/>
          </a:p>
        </p:txBody>
      </p:sp>
      <p:sp>
        <p:nvSpPr>
          <p:cNvPr id="20" name="TextBox 19"/>
          <p:cNvSpPr txBox="1"/>
          <p:nvPr/>
        </p:nvSpPr>
        <p:spPr bwMode="auto">
          <a:xfrm>
            <a:off x="3358232" y="1864279"/>
            <a:ext cx="1465994" cy="33855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население </a:t>
            </a: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Иркутской области, 2024 </a:t>
            </a: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г.</a:t>
            </a:r>
            <a:endParaRPr/>
          </a:p>
        </p:txBody>
      </p:sp>
      <p:sp>
        <p:nvSpPr>
          <p:cNvPr id="32" name="TextBox 31"/>
          <p:cNvSpPr txBox="1"/>
          <p:nvPr/>
        </p:nvSpPr>
        <p:spPr bwMode="auto">
          <a:xfrm>
            <a:off x="627017" y="550177"/>
            <a:ext cx="9125075" cy="64633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sz="2400" b="1">
                <a:latin typeface="Arial"/>
                <a:cs typeface="Arial"/>
              </a:rPr>
              <a:t>ОБЩАЯ ХАРАКТЕРИСТИКА</a:t>
            </a:r>
            <a:endParaRPr/>
          </a:p>
          <a:p>
            <a:pPr>
              <a:defRPr/>
            </a:pPr>
            <a:r>
              <a:rPr lang="ru-RU">
                <a:latin typeface="Arial"/>
                <a:cs typeface="Arial"/>
              </a:rPr>
              <a:t>ГОРОДА </a:t>
            </a:r>
            <a:r>
              <a:rPr lang="ru-RU" b="1">
                <a:latin typeface="Arial"/>
                <a:cs typeface="Arial"/>
              </a:rPr>
              <a:t>ЧЕРЕМХОВО</a:t>
            </a:r>
            <a:endParaRPr b="1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 bwMode="auto"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sz="800">
                <a:latin typeface="Arial"/>
                <a:cs typeface="Arial"/>
              </a:rPr>
              <a:t>ИНВЕСТИЦИОННЫЙ ПРОФИЛЬ </a:t>
            </a:r>
            <a:r>
              <a:rPr lang="ru-RU" sz="800">
                <a:latin typeface="Arial"/>
                <a:cs typeface="Arial"/>
              </a:rPr>
              <a:t>ГОРОДА ЧЕРЕМХОВО</a:t>
            </a:r>
            <a:endParaRPr/>
          </a:p>
        </p:txBody>
      </p:sp>
      <p:sp>
        <p:nvSpPr>
          <p:cNvPr id="46" name="TextBox 45"/>
          <p:cNvSpPr txBox="1"/>
          <p:nvPr/>
        </p:nvSpPr>
        <p:spPr bwMode="auto">
          <a:xfrm>
            <a:off x="635028" y="4204270"/>
            <a:ext cx="1549256" cy="18466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200" b="1">
                <a:latin typeface="Arial"/>
                <a:cs typeface="Arial"/>
              </a:rPr>
              <a:t>Автомагистрали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 bwMode="auto">
          <a:xfrm>
            <a:off x="3333721" y="4204270"/>
            <a:ext cx="1962348" cy="18466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200" b="1">
                <a:latin typeface="Arial"/>
                <a:cs typeface="Arial"/>
              </a:rPr>
              <a:t>Воздушный транспорт</a:t>
            </a:r>
            <a:endParaRPr sz="1200"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 bwMode="auto">
          <a:xfrm>
            <a:off x="577934" y="5209089"/>
            <a:ext cx="1549256" cy="18466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200" b="1">
                <a:latin typeface="Arial"/>
                <a:cs typeface="Arial"/>
              </a:rPr>
              <a:t>Ж/Д</a:t>
            </a:r>
            <a:endParaRPr sz="120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 bwMode="auto">
          <a:xfrm>
            <a:off x="3333721" y="5209088"/>
            <a:ext cx="1549256" cy="18466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200" b="1">
                <a:latin typeface="Arial"/>
                <a:cs typeface="Arial"/>
              </a:rPr>
              <a:t>Речной транспорт</a:t>
            </a:r>
            <a:endParaRPr sz="120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 bwMode="auto">
          <a:xfrm>
            <a:off x="767194" y="4522343"/>
            <a:ext cx="2247474" cy="46166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000">
                <a:latin typeface="Arial"/>
                <a:cs typeface="Arial"/>
              </a:rPr>
              <a:t>Автодороги федерального значения (Р-255) и регионального значения (25Н-529, 25Н-530, 25Н-531)</a:t>
            </a:r>
            <a:endParaRPr sz="100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 bwMode="auto">
          <a:xfrm>
            <a:off x="776642" y="5520854"/>
            <a:ext cx="2247474" cy="3077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000">
                <a:latin typeface="Arial"/>
                <a:cs typeface="Arial"/>
              </a:rPr>
              <a:t>Железнодорожный вокзал (Черемхово)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 bwMode="auto">
          <a:xfrm>
            <a:off x="3532080" y="5516759"/>
            <a:ext cx="2247474" cy="3077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000">
                <a:latin typeface="Arial"/>
                <a:cs typeface="Arial"/>
              </a:rPr>
              <a:t>Речной порт </a:t>
            </a:r>
            <a:endParaRPr/>
          </a:p>
          <a:p>
            <a:pPr>
              <a:defRPr/>
            </a:pPr>
            <a:r>
              <a:rPr lang="ru-RU" sz="1000">
                <a:latin typeface="Arial"/>
                <a:cs typeface="Arial"/>
              </a:rPr>
              <a:t>Свирск</a:t>
            </a:r>
            <a:endParaRPr sz="100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 bwMode="auto">
          <a:xfrm>
            <a:off x="3543446" y="4528117"/>
            <a:ext cx="2247474" cy="3077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000">
                <a:latin typeface="Arial"/>
                <a:cs typeface="Arial"/>
              </a:rPr>
              <a:t>Международный аэропорт </a:t>
            </a:r>
            <a:endParaRPr/>
          </a:p>
          <a:p>
            <a:pPr>
              <a:defRPr/>
            </a:pPr>
            <a:r>
              <a:rPr lang="ru-RU" sz="1000">
                <a:latin typeface="Arial"/>
                <a:cs typeface="Arial"/>
              </a:rPr>
              <a:t>Иркутск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635028" y="4497922"/>
            <a:ext cx="45719" cy="35661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4" name="Прямоугольник 53"/>
          <p:cNvSpPr/>
          <p:nvPr/>
        </p:nvSpPr>
        <p:spPr bwMode="auto">
          <a:xfrm>
            <a:off x="635028" y="5466356"/>
            <a:ext cx="45719" cy="35661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5" name="Прямоугольник 54"/>
          <p:cNvSpPr/>
          <p:nvPr/>
        </p:nvSpPr>
        <p:spPr bwMode="auto">
          <a:xfrm>
            <a:off x="3333721" y="4497922"/>
            <a:ext cx="45719" cy="35661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Прямоугольник 55"/>
          <p:cNvSpPr/>
          <p:nvPr/>
        </p:nvSpPr>
        <p:spPr bwMode="auto">
          <a:xfrm>
            <a:off x="3333721" y="5466356"/>
            <a:ext cx="45719" cy="35661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5469327" y="0"/>
            <a:ext cx="4429656" cy="6858000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 bwMode="auto">
          <a:xfrm>
            <a:off x="3183092" y="1401545"/>
            <a:ext cx="2438758" cy="945414"/>
          </a:xfrm>
          <a:prstGeom prst="roundRect">
            <a:avLst>
              <a:gd name="adj" fmla="val 24466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7" name="Скругленный прямоугольник 56"/>
          <p:cNvSpPr/>
          <p:nvPr/>
        </p:nvSpPr>
        <p:spPr bwMode="auto">
          <a:xfrm>
            <a:off x="7374316" y="2449222"/>
            <a:ext cx="866467" cy="211044"/>
          </a:xfrm>
          <a:prstGeom prst="roundRect">
            <a:avLst>
              <a:gd name="adj" fmla="val 24466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800">
              <a:latin typeface="Arial"/>
              <a:cs typeface="Arial"/>
            </a:endParaRPr>
          </a:p>
        </p:txBody>
      </p:sp>
      <p:sp>
        <p:nvSpPr>
          <p:cNvPr id="23" name="Прямоугольник 22"/>
          <p:cNvSpPr/>
          <p:nvPr/>
        </p:nvSpPr>
        <p:spPr bwMode="auto">
          <a:xfrm>
            <a:off x="7448316" y="2451159"/>
            <a:ext cx="7184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800">
                <a:solidFill>
                  <a:schemeClr val="bg1"/>
                </a:solidFill>
                <a:latin typeface="Arial"/>
                <a:cs typeface="Arial"/>
              </a:rPr>
              <a:t>Черемхово</a:t>
            </a:r>
            <a:endParaRPr sz="8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6" name="Овал 65"/>
          <p:cNvSpPr/>
          <p:nvPr/>
        </p:nvSpPr>
        <p:spPr bwMode="auto">
          <a:xfrm>
            <a:off x="7171838" y="2414106"/>
            <a:ext cx="272280" cy="27555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67" name="Рисунок 66" descr="Маркер со сплошной заливкой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 bwMode="auto">
          <a:xfrm>
            <a:off x="7171838" y="2414107"/>
            <a:ext cx="276478" cy="276478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 bwMode="auto">
          <a:xfrm>
            <a:off x="8933662" y="3329664"/>
            <a:ext cx="6479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Свирск</a:t>
            </a:r>
            <a:endParaRPr sz="10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8" name="Прямоугольник 67"/>
          <p:cNvSpPr/>
          <p:nvPr/>
        </p:nvSpPr>
        <p:spPr bwMode="auto">
          <a:xfrm>
            <a:off x="8451800" y="5170431"/>
            <a:ext cx="9637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Михайловка</a:t>
            </a:r>
            <a:endParaRPr sz="10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9" name="Прямоугольник 68"/>
          <p:cNvSpPr/>
          <p:nvPr/>
        </p:nvSpPr>
        <p:spPr bwMode="auto">
          <a:xfrm>
            <a:off x="5822234" y="4081779"/>
            <a:ext cx="11608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Верхний Булай</a:t>
            </a:r>
            <a:endParaRPr sz="10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0" name="Прямоугольник 69"/>
          <p:cNvSpPr/>
          <p:nvPr/>
        </p:nvSpPr>
        <p:spPr bwMode="auto">
          <a:xfrm>
            <a:off x="6863083" y="3575884"/>
            <a:ext cx="7344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Алехино</a:t>
            </a:r>
            <a:endParaRPr sz="10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1" name="Прямоугольник 70"/>
          <p:cNvSpPr/>
          <p:nvPr/>
        </p:nvSpPr>
        <p:spPr bwMode="auto">
          <a:xfrm>
            <a:off x="6920913" y="5015580"/>
            <a:ext cx="9733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Сред. Булай</a:t>
            </a:r>
            <a:endParaRPr sz="10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2" name="Прямоугольник 71"/>
          <p:cNvSpPr/>
          <p:nvPr/>
        </p:nvSpPr>
        <p:spPr bwMode="auto">
          <a:xfrm>
            <a:off x="5634863" y="1974003"/>
            <a:ext cx="10534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Новогромово</a:t>
            </a:r>
            <a:endParaRPr sz="10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3" name="Прямоугольник 72"/>
          <p:cNvSpPr/>
          <p:nvPr/>
        </p:nvSpPr>
        <p:spPr bwMode="auto">
          <a:xfrm>
            <a:off x="6128679" y="1486820"/>
            <a:ext cx="6767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Рысево</a:t>
            </a:r>
            <a:endParaRPr sz="10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4" name="Прямоугольник 73"/>
          <p:cNvSpPr/>
          <p:nvPr/>
        </p:nvSpPr>
        <p:spPr bwMode="auto">
          <a:xfrm>
            <a:off x="6713572" y="1255748"/>
            <a:ext cx="11320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Белобородова</a:t>
            </a:r>
            <a:endParaRPr sz="10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5" name="Прямоугольник 74"/>
          <p:cNvSpPr/>
          <p:nvPr/>
        </p:nvSpPr>
        <p:spPr bwMode="auto">
          <a:xfrm>
            <a:off x="7550252" y="1052806"/>
            <a:ext cx="6880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Шубина</a:t>
            </a:r>
            <a:endParaRPr sz="10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6" name="Прямоугольник 75"/>
          <p:cNvSpPr/>
          <p:nvPr/>
        </p:nvSpPr>
        <p:spPr bwMode="auto">
          <a:xfrm>
            <a:off x="8440687" y="336686"/>
            <a:ext cx="12811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Каменно-Ангарск</a:t>
            </a:r>
            <a:endParaRPr sz="10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7" name="Прямоугольник 76"/>
          <p:cNvSpPr/>
          <p:nvPr/>
        </p:nvSpPr>
        <p:spPr bwMode="auto">
          <a:xfrm>
            <a:off x="8421168" y="2288142"/>
            <a:ext cx="9685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Чемодариха</a:t>
            </a:r>
            <a:endParaRPr sz="10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8" name="Прямоугольник 77"/>
          <p:cNvSpPr/>
          <p:nvPr/>
        </p:nvSpPr>
        <p:spPr bwMode="auto">
          <a:xfrm>
            <a:off x="8472450" y="1532624"/>
            <a:ext cx="7922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Поздеева</a:t>
            </a:r>
            <a:endParaRPr sz="10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9" name="Прямоугольник 78"/>
          <p:cNvSpPr/>
          <p:nvPr/>
        </p:nvSpPr>
        <p:spPr bwMode="auto">
          <a:xfrm>
            <a:off x="8202971" y="836669"/>
            <a:ext cx="7986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Балухарь</a:t>
            </a:r>
            <a:endParaRPr sz="10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0" name="Прямоугольник 79"/>
          <p:cNvSpPr/>
          <p:nvPr/>
        </p:nvSpPr>
        <p:spPr bwMode="auto">
          <a:xfrm>
            <a:off x="5524514" y="3828832"/>
            <a:ext cx="7152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Козлова</a:t>
            </a:r>
            <a:endParaRPr sz="10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1" name="Прямоугольник 80"/>
          <p:cNvSpPr/>
          <p:nvPr/>
        </p:nvSpPr>
        <p:spPr bwMode="auto">
          <a:xfrm>
            <a:off x="7214039" y="4542678"/>
            <a:ext cx="8675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Заморская</a:t>
            </a:r>
            <a:endParaRPr sz="10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2" name="Прямоугольник 81"/>
          <p:cNvSpPr/>
          <p:nvPr/>
        </p:nvSpPr>
        <p:spPr bwMode="auto">
          <a:xfrm>
            <a:off x="8045386" y="5996515"/>
            <a:ext cx="7906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Узкий луг</a:t>
            </a:r>
            <a:endParaRPr sz="10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3" name="Прямоугольник 82"/>
          <p:cNvSpPr/>
          <p:nvPr/>
        </p:nvSpPr>
        <p:spPr bwMode="auto">
          <a:xfrm>
            <a:off x="8450674" y="3712320"/>
            <a:ext cx="7970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Зерновое</a:t>
            </a:r>
            <a:endParaRPr sz="10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4" name="Прямоугольник 83"/>
          <p:cNvSpPr/>
          <p:nvPr/>
        </p:nvSpPr>
        <p:spPr bwMode="auto">
          <a:xfrm>
            <a:off x="6467073" y="6504529"/>
            <a:ext cx="6431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Бельск</a:t>
            </a:r>
            <a:endParaRPr sz="10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5" name="Прямоугольник 84"/>
          <p:cNvSpPr/>
          <p:nvPr/>
        </p:nvSpPr>
        <p:spPr bwMode="auto">
          <a:xfrm>
            <a:off x="7423335" y="6590140"/>
            <a:ext cx="9140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Мишелёвка</a:t>
            </a:r>
            <a:endParaRPr sz="10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6" name="Прямоугольник 85"/>
          <p:cNvSpPr/>
          <p:nvPr/>
        </p:nvSpPr>
        <p:spPr bwMode="auto">
          <a:xfrm>
            <a:off x="6546220" y="5431673"/>
            <a:ext cx="6062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Ключи</a:t>
            </a:r>
            <a:endParaRPr sz="10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7" name="Прямоугольник 86"/>
          <p:cNvSpPr/>
          <p:nvPr/>
        </p:nvSpPr>
        <p:spPr bwMode="auto">
          <a:xfrm>
            <a:off x="6262651" y="5695017"/>
            <a:ext cx="5774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Елань</a:t>
            </a:r>
            <a:endParaRPr sz="10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8" name="Прямоугольник 87"/>
          <p:cNvSpPr/>
          <p:nvPr/>
        </p:nvSpPr>
        <p:spPr bwMode="auto">
          <a:xfrm>
            <a:off x="8905435" y="4480970"/>
            <a:ext cx="8579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Бархатова</a:t>
            </a:r>
            <a:endParaRPr sz="10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1" name="Скругленный прямоугольник 90"/>
          <p:cNvSpPr/>
          <p:nvPr/>
        </p:nvSpPr>
        <p:spPr bwMode="auto">
          <a:xfrm>
            <a:off x="7076742" y="4148879"/>
            <a:ext cx="466845" cy="217381"/>
          </a:xfrm>
          <a:prstGeom prst="roundRect">
            <a:avLst>
              <a:gd name="adj" fmla="val 24466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800">
              <a:latin typeface="Arial"/>
              <a:cs typeface="Arial"/>
            </a:endParaRPr>
          </a:p>
        </p:txBody>
      </p:sp>
      <p:sp>
        <p:nvSpPr>
          <p:cNvPr id="92" name="Прямоугольник 91"/>
          <p:cNvSpPr/>
          <p:nvPr/>
        </p:nvSpPr>
        <p:spPr bwMode="auto">
          <a:xfrm>
            <a:off x="7076742" y="4144227"/>
            <a:ext cx="4603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800">
                <a:solidFill>
                  <a:schemeClr val="bg1"/>
                </a:solidFill>
                <a:latin typeface="Arial"/>
                <a:cs typeface="Arial"/>
              </a:rPr>
              <a:t>Р-255</a:t>
            </a:r>
            <a:endParaRPr sz="8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6" name="Скругленный прямоугольник 95"/>
          <p:cNvSpPr/>
          <p:nvPr/>
        </p:nvSpPr>
        <p:spPr bwMode="auto">
          <a:xfrm>
            <a:off x="5552737" y="2690780"/>
            <a:ext cx="466845" cy="217381"/>
          </a:xfrm>
          <a:prstGeom prst="roundRect">
            <a:avLst>
              <a:gd name="adj" fmla="val 24466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800">
              <a:latin typeface="Arial"/>
              <a:cs typeface="Arial"/>
            </a:endParaRPr>
          </a:p>
        </p:txBody>
      </p:sp>
      <p:sp>
        <p:nvSpPr>
          <p:cNvPr id="97" name="Прямоугольник 96"/>
          <p:cNvSpPr/>
          <p:nvPr/>
        </p:nvSpPr>
        <p:spPr bwMode="auto">
          <a:xfrm>
            <a:off x="5552737" y="2686128"/>
            <a:ext cx="46038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800">
                <a:solidFill>
                  <a:schemeClr val="bg1"/>
                </a:solidFill>
                <a:latin typeface="Arial"/>
                <a:cs typeface="Arial"/>
              </a:rPr>
              <a:t>Р-255</a:t>
            </a:r>
            <a:endParaRPr sz="8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8" name="Скругленный прямоугольник 97"/>
          <p:cNvSpPr/>
          <p:nvPr/>
        </p:nvSpPr>
        <p:spPr bwMode="auto">
          <a:xfrm>
            <a:off x="8123526" y="3580538"/>
            <a:ext cx="482824" cy="161441"/>
          </a:xfrm>
          <a:prstGeom prst="roundRect">
            <a:avLst>
              <a:gd name="adj" fmla="val 24466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600">
              <a:latin typeface="Arial"/>
              <a:cs typeface="Arial"/>
            </a:endParaRPr>
          </a:p>
        </p:txBody>
      </p:sp>
      <p:sp>
        <p:nvSpPr>
          <p:cNvPr id="99" name="Прямоугольник 98"/>
          <p:cNvSpPr/>
          <p:nvPr/>
        </p:nvSpPr>
        <p:spPr bwMode="auto">
          <a:xfrm>
            <a:off x="8123526" y="3575884"/>
            <a:ext cx="48282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600">
                <a:solidFill>
                  <a:schemeClr val="bg1"/>
                </a:solidFill>
                <a:latin typeface="Arial"/>
                <a:cs typeface="Arial"/>
              </a:rPr>
              <a:t>25Н-531</a:t>
            </a:r>
            <a:endParaRPr sz="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2" name="Скругленный прямоугольник 101"/>
          <p:cNvSpPr/>
          <p:nvPr/>
        </p:nvSpPr>
        <p:spPr bwMode="auto">
          <a:xfrm>
            <a:off x="5765591" y="1638428"/>
            <a:ext cx="482824" cy="180013"/>
          </a:xfrm>
          <a:prstGeom prst="roundRect">
            <a:avLst>
              <a:gd name="adj" fmla="val 24466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600">
              <a:latin typeface="Arial"/>
              <a:cs typeface="Arial"/>
            </a:endParaRPr>
          </a:p>
        </p:txBody>
      </p:sp>
      <p:sp>
        <p:nvSpPr>
          <p:cNvPr id="103" name="Прямоугольник 102"/>
          <p:cNvSpPr/>
          <p:nvPr/>
        </p:nvSpPr>
        <p:spPr bwMode="auto">
          <a:xfrm>
            <a:off x="5765591" y="1633775"/>
            <a:ext cx="48282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600">
                <a:solidFill>
                  <a:schemeClr val="bg1"/>
                </a:solidFill>
                <a:latin typeface="Arial"/>
                <a:cs typeface="Arial"/>
              </a:rPr>
              <a:t>25Н-531</a:t>
            </a:r>
            <a:endParaRPr sz="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4" name="Скругленный прямоугольник 103"/>
          <p:cNvSpPr/>
          <p:nvPr/>
        </p:nvSpPr>
        <p:spPr bwMode="auto">
          <a:xfrm>
            <a:off x="8081585" y="5655091"/>
            <a:ext cx="482824" cy="180013"/>
          </a:xfrm>
          <a:prstGeom prst="roundRect">
            <a:avLst>
              <a:gd name="adj" fmla="val 24466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600">
              <a:latin typeface="Arial"/>
              <a:cs typeface="Arial"/>
            </a:endParaRPr>
          </a:p>
        </p:txBody>
      </p:sp>
      <p:sp>
        <p:nvSpPr>
          <p:cNvPr id="105" name="Прямоугольник 104"/>
          <p:cNvSpPr/>
          <p:nvPr/>
        </p:nvSpPr>
        <p:spPr bwMode="auto">
          <a:xfrm>
            <a:off x="8081585" y="5650438"/>
            <a:ext cx="48282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600">
                <a:solidFill>
                  <a:schemeClr val="bg1"/>
                </a:solidFill>
                <a:latin typeface="Arial"/>
                <a:cs typeface="Arial"/>
              </a:rPr>
              <a:t>25Н-494</a:t>
            </a:r>
            <a:endParaRPr sz="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6" name="Скругленный прямоугольник 105"/>
          <p:cNvSpPr/>
          <p:nvPr/>
        </p:nvSpPr>
        <p:spPr bwMode="auto">
          <a:xfrm>
            <a:off x="6423071" y="3637553"/>
            <a:ext cx="482824" cy="180013"/>
          </a:xfrm>
          <a:prstGeom prst="roundRect">
            <a:avLst>
              <a:gd name="adj" fmla="val 24466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600">
              <a:latin typeface="Arial"/>
              <a:cs typeface="Arial"/>
            </a:endParaRPr>
          </a:p>
        </p:txBody>
      </p:sp>
      <p:sp>
        <p:nvSpPr>
          <p:cNvPr id="107" name="Прямоугольник 106"/>
          <p:cNvSpPr/>
          <p:nvPr/>
        </p:nvSpPr>
        <p:spPr bwMode="auto">
          <a:xfrm>
            <a:off x="6423071" y="3632900"/>
            <a:ext cx="482824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600">
                <a:solidFill>
                  <a:schemeClr val="bg1"/>
                </a:solidFill>
                <a:latin typeface="Arial"/>
                <a:cs typeface="Arial"/>
              </a:rPr>
              <a:t>25Н-530</a:t>
            </a:r>
            <a:endParaRPr sz="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8" name="Скругленный прямоугольник 107"/>
          <p:cNvSpPr/>
          <p:nvPr/>
        </p:nvSpPr>
        <p:spPr bwMode="auto">
          <a:xfrm>
            <a:off x="637131" y="2477748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09" name="TextBox 108"/>
          <p:cNvSpPr txBox="1"/>
          <p:nvPr/>
        </p:nvSpPr>
        <p:spPr bwMode="auto">
          <a:xfrm>
            <a:off x="837010" y="2608826"/>
            <a:ext cx="545639" cy="24622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118,7 </a:t>
            </a:r>
            <a:endParaRPr lang="ru-RU" sz="16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0" name="TextBox 109"/>
          <p:cNvSpPr txBox="1"/>
          <p:nvPr/>
        </p:nvSpPr>
        <p:spPr bwMode="auto">
          <a:xfrm>
            <a:off x="1402975" y="2685770"/>
            <a:ext cx="677813" cy="1692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тыс. </a:t>
            </a: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га</a:t>
            </a:r>
            <a:endParaRPr lang="ru-RU" sz="11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1" name="TextBox 110"/>
          <p:cNvSpPr txBox="1"/>
          <p:nvPr/>
        </p:nvSpPr>
        <p:spPr bwMode="auto">
          <a:xfrm>
            <a:off x="837013" y="2940481"/>
            <a:ext cx="1524379" cy="1692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площадь МО</a:t>
            </a:r>
            <a:endParaRPr lang="ru-RU" sz="110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2" name="Скругленный прямоугольник 121"/>
          <p:cNvSpPr/>
          <p:nvPr/>
        </p:nvSpPr>
        <p:spPr bwMode="auto">
          <a:xfrm>
            <a:off x="5652916" y="4447533"/>
            <a:ext cx="866467" cy="353792"/>
          </a:xfrm>
          <a:prstGeom prst="roundRect">
            <a:avLst>
              <a:gd name="adj" fmla="val 24466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800">
              <a:latin typeface="Arial"/>
              <a:cs typeface="Arial"/>
            </a:endParaRPr>
          </a:p>
        </p:txBody>
      </p:sp>
      <p:sp>
        <p:nvSpPr>
          <p:cNvPr id="123" name="Прямоугольник 122"/>
          <p:cNvSpPr/>
          <p:nvPr/>
        </p:nvSpPr>
        <p:spPr bwMode="auto">
          <a:xfrm>
            <a:off x="5651241" y="4462771"/>
            <a:ext cx="8681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>
                <a:solidFill>
                  <a:schemeClr val="bg1"/>
                </a:solidFill>
                <a:latin typeface="Arial"/>
                <a:cs typeface="Arial"/>
              </a:rPr>
              <a:t>Иркутск</a:t>
            </a:r>
            <a:endParaRPr/>
          </a:p>
          <a:p>
            <a:pPr>
              <a:defRPr/>
            </a:pPr>
            <a:r>
              <a:rPr lang="ru-RU" sz="800">
                <a:solidFill>
                  <a:schemeClr val="bg1"/>
                </a:solidFill>
                <a:latin typeface="Arial"/>
                <a:cs typeface="Arial"/>
              </a:rPr>
              <a:t>130 км</a:t>
            </a:r>
            <a:endParaRPr sz="8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4" name="Скругленный прямоугольник 123"/>
          <p:cNvSpPr/>
          <p:nvPr/>
        </p:nvSpPr>
        <p:spPr bwMode="auto">
          <a:xfrm>
            <a:off x="5652916" y="4816563"/>
            <a:ext cx="866467" cy="353792"/>
          </a:xfrm>
          <a:prstGeom prst="roundRect">
            <a:avLst>
              <a:gd name="adj" fmla="val 24466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800">
              <a:latin typeface="Arial"/>
              <a:cs typeface="Arial"/>
            </a:endParaRPr>
          </a:p>
        </p:txBody>
      </p:sp>
      <p:sp>
        <p:nvSpPr>
          <p:cNvPr id="125" name="Прямоугольник 124"/>
          <p:cNvSpPr/>
          <p:nvPr/>
        </p:nvSpPr>
        <p:spPr bwMode="auto">
          <a:xfrm>
            <a:off x="5876941" y="4888515"/>
            <a:ext cx="690593" cy="21544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800">
                <a:solidFill>
                  <a:schemeClr val="bg1"/>
                </a:solidFill>
                <a:latin typeface="Arial"/>
                <a:cs typeface="Arial"/>
              </a:rPr>
              <a:t>2 ч 37 мин</a:t>
            </a:r>
            <a:endParaRPr sz="8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6" name="Скругленный прямоугольник 125"/>
          <p:cNvSpPr/>
          <p:nvPr/>
        </p:nvSpPr>
        <p:spPr bwMode="auto">
          <a:xfrm>
            <a:off x="5651241" y="5185593"/>
            <a:ext cx="866467" cy="353792"/>
          </a:xfrm>
          <a:prstGeom prst="roundRect">
            <a:avLst>
              <a:gd name="adj" fmla="val 24466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sz="800">
              <a:latin typeface="Arial"/>
              <a:cs typeface="Arial"/>
            </a:endParaRPr>
          </a:p>
        </p:txBody>
      </p:sp>
      <p:sp>
        <p:nvSpPr>
          <p:cNvPr id="127" name="Прямоугольник 126"/>
          <p:cNvSpPr/>
          <p:nvPr/>
        </p:nvSpPr>
        <p:spPr bwMode="auto">
          <a:xfrm>
            <a:off x="5876941" y="5257545"/>
            <a:ext cx="690593" cy="21544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800">
                <a:solidFill>
                  <a:schemeClr val="bg1"/>
                </a:solidFill>
                <a:latin typeface="Arial"/>
                <a:cs typeface="Arial"/>
              </a:rPr>
              <a:t>1</a:t>
            </a:r>
            <a:r>
              <a:rPr lang="ru-RU" sz="800">
                <a:solidFill>
                  <a:schemeClr val="bg1"/>
                </a:solidFill>
                <a:latin typeface="Arial"/>
                <a:cs typeface="Arial"/>
              </a:rPr>
              <a:t> ч 40 мин</a:t>
            </a:r>
            <a:endParaRPr sz="8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28" name="Рисунок 12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725788" y="4893807"/>
            <a:ext cx="199304" cy="199304"/>
          </a:xfrm>
          <a:prstGeom prst="rect">
            <a:avLst/>
          </a:prstGeom>
        </p:spPr>
      </p:pic>
      <p:pic>
        <p:nvPicPr>
          <p:cNvPr id="129" name="Рисунок 128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722801" y="5257545"/>
            <a:ext cx="202291" cy="202291"/>
          </a:xfrm>
          <a:prstGeom prst="rect">
            <a:avLst/>
          </a:prstGeom>
        </p:spPr>
      </p:pic>
      <p:sp>
        <p:nvSpPr>
          <p:cNvPr id="89" name="Номер слайда 50"/>
          <p:cNvSpPr>
            <a:spLocks noGrp="1"/>
          </p:cNvSpPr>
          <p:nvPr>
            <p:ph type="sldNum" sz="quarter" idx="12"/>
          </p:nvPr>
        </p:nvSpPr>
        <p:spPr bwMode="auto">
          <a:xfrm>
            <a:off x="9059976" y="6607263"/>
            <a:ext cx="727623" cy="123111"/>
          </a:xfrm>
        </p:spPr>
        <p:txBody>
          <a:bodyPr vert="horz" lIns="36000" tIns="36000" rIns="36000" bIns="36000" rtlCol="0" anchor="b"/>
          <a:lstStyle/>
          <a:p>
            <a:pPr>
              <a:defRPr/>
            </a:pPr>
            <a:r>
              <a:rPr lang="ru-RU" sz="800">
                <a:solidFill>
                  <a:schemeClr val="tx1"/>
                </a:solidFill>
                <a:latin typeface="Arial"/>
                <a:cs typeface="Arial"/>
              </a:rPr>
              <a:t>5</a:t>
            </a:r>
            <a:endParaRPr sz="80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90" name="Рисунок 89" descr="Пользователь со сплошной заливкой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5159581" y="1496129"/>
            <a:ext cx="360000" cy="36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36000" bIns="36000" rtlCol="0" anchor="ctr"/>
          <a:lstStyle/>
          <a:p>
            <a:pPr>
              <a:defRPr/>
            </a:pPr>
            <a:r>
              <a:rPr lang="ru-RU" sz="800" b="1">
                <a:solidFill>
                  <a:schemeClr val="bg1"/>
                </a:solidFill>
                <a:latin typeface="Arial"/>
                <a:cs typeface="Arial"/>
              </a:rPr>
              <a:t>социально-экономические показатели</a:t>
            </a:r>
            <a:endParaRPr sz="8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1" name="Номер слайда 50"/>
          <p:cNvSpPr>
            <a:spLocks noGrp="1"/>
          </p:cNvSpPr>
          <p:nvPr>
            <p:ph type="sldNum" sz="quarter" idx="12"/>
          </p:nvPr>
        </p:nvSpPr>
        <p:spPr bwMode="auto">
          <a:xfrm>
            <a:off x="9059976" y="6607263"/>
            <a:ext cx="727623" cy="123111"/>
          </a:xfrm>
        </p:spPr>
        <p:txBody>
          <a:bodyPr vert="horz" lIns="36000" tIns="36000" rIns="36000" bIns="36000" rtlCol="0" anchor="b"/>
          <a:lstStyle/>
          <a:p>
            <a:pPr>
              <a:defRPr/>
            </a:pPr>
            <a:fld id="{F3749720-1430-DF46-8A1E-D768C54B98EF}" type="slidenum">
              <a:rPr sz="800">
                <a:solidFill>
                  <a:schemeClr val="tx1"/>
                </a:solidFill>
                <a:latin typeface="Arial"/>
                <a:cs typeface="Arial"/>
              </a:rPr>
              <a:t>6</a:t>
            </a:fld>
            <a:endParaRPr sz="8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627016" y="1375839"/>
            <a:ext cx="6023956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6828550" y="1496799"/>
            <a:ext cx="2966400" cy="4810173"/>
          </a:xfrm>
          <a:prstGeom prst="roundRect">
            <a:avLst>
              <a:gd name="adj" fmla="val 8720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graphicFrame>
        <p:nvGraphicFramePr>
          <p:cNvPr id="67" name="Диаграмма 66"/>
          <p:cNvGraphicFramePr>
            <a:graphicFrameLocks xmlns:a="http://schemas.openxmlformats.org/drawingml/2006/main"/>
          </p:cNvGraphicFramePr>
          <p:nvPr/>
        </p:nvGraphicFramePr>
        <p:xfrm>
          <a:off x="6821200" y="2287251"/>
          <a:ext cx="2966399" cy="401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4" name="Прямая соединительная линия 73"/>
          <p:cNvCxnSpPr>
            <a:cxnSpLocks/>
          </p:cNvCxnSpPr>
          <p:nvPr/>
        </p:nvCxnSpPr>
        <p:spPr bwMode="auto">
          <a:xfrm>
            <a:off x="892427" y="6000499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 bwMode="auto">
          <a:xfrm>
            <a:off x="1294061" y="5938944"/>
            <a:ext cx="263087" cy="1231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en-US" sz="800">
                <a:latin typeface="Arial"/>
                <a:cs typeface="Arial"/>
              </a:rPr>
              <a:t>202</a:t>
            </a:r>
            <a:r>
              <a:rPr lang="ru-RU" sz="800"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cxnSp>
        <p:nvCxnSpPr>
          <p:cNvPr id="81" name="Прямая соединительная линия 80"/>
          <p:cNvCxnSpPr>
            <a:cxnSpLocks/>
          </p:cNvCxnSpPr>
          <p:nvPr/>
        </p:nvCxnSpPr>
        <p:spPr bwMode="auto">
          <a:xfrm>
            <a:off x="1721696" y="6000499"/>
            <a:ext cx="270662" cy="0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 bwMode="auto">
          <a:xfrm>
            <a:off x="2123330" y="5938944"/>
            <a:ext cx="263087" cy="1231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en-US" sz="800">
                <a:latin typeface="Arial"/>
                <a:cs typeface="Arial"/>
              </a:rPr>
              <a:t>202</a:t>
            </a:r>
            <a:r>
              <a:rPr lang="ru-RU" sz="800">
                <a:latin typeface="Arial"/>
                <a:cs typeface="Arial"/>
              </a:rPr>
              <a:t>4</a:t>
            </a:r>
            <a:endParaRPr sz="800">
              <a:latin typeface="Arial"/>
              <a:cs typeface="Arial"/>
            </a:endParaRPr>
          </a:p>
        </p:txBody>
      </p:sp>
      <p:cxnSp>
        <p:nvCxnSpPr>
          <p:cNvPr id="101" name="Прямая соединительная линия 100"/>
          <p:cNvCxnSpPr>
            <a:cxnSpLocks/>
          </p:cNvCxnSpPr>
          <p:nvPr/>
        </p:nvCxnSpPr>
        <p:spPr bwMode="auto">
          <a:xfrm>
            <a:off x="2550965" y="6000499"/>
            <a:ext cx="270662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 bwMode="auto">
          <a:xfrm>
            <a:off x="2952599" y="5938944"/>
            <a:ext cx="782495" cy="1231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800">
                <a:latin typeface="Arial"/>
                <a:cs typeface="Arial"/>
              </a:rPr>
              <a:t>ИО* 2024 </a:t>
            </a:r>
            <a:r>
              <a:rPr lang="ru-RU" sz="800">
                <a:latin typeface="Arial"/>
                <a:cs typeface="Arial"/>
              </a:rPr>
              <a:t>год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159" name="Группа 158"/>
          <p:cNvGrpSpPr/>
          <p:nvPr/>
        </p:nvGrpSpPr>
        <p:grpSpPr bwMode="auto">
          <a:xfrm>
            <a:off x="2364762" y="2430854"/>
            <a:ext cx="2740663" cy="2728483"/>
            <a:chOff x="2364760" y="2381870"/>
            <a:chExt cx="2740663" cy="2728483"/>
          </a:xfrm>
        </p:grpSpPr>
        <p:sp>
          <p:nvSpPr>
            <p:cNvPr id="113" name="Правильный пятиугольник 112"/>
            <p:cNvSpPr/>
            <p:nvPr/>
          </p:nvSpPr>
          <p:spPr bwMode="auto">
            <a:xfrm>
              <a:off x="2364760" y="2381870"/>
              <a:ext cx="2740663" cy="2610155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/>
            </a:p>
          </p:txBody>
        </p:sp>
        <p:sp>
          <p:nvSpPr>
            <p:cNvPr id="114" name="Правильный пятиугольник 113"/>
            <p:cNvSpPr/>
            <p:nvPr/>
          </p:nvSpPr>
          <p:spPr bwMode="auto">
            <a:xfrm>
              <a:off x="2593065" y="2599668"/>
              <a:ext cx="2269422" cy="2187533"/>
            </a:xfrm>
            <a:prstGeom prst="pentagon">
              <a:avLst>
                <a:gd name="hf" fmla="val 105146"/>
                <a:gd name="vf" fmla="val 11055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/>
            </a:p>
          </p:txBody>
        </p:sp>
        <p:cxnSp>
          <p:nvCxnSpPr>
            <p:cNvPr id="116" name="Прямая соединительная линия 115"/>
            <p:cNvCxnSpPr>
              <a:cxnSpLocks/>
            </p:cNvCxnSpPr>
            <p:nvPr/>
          </p:nvCxnSpPr>
          <p:spPr bwMode="auto">
            <a:xfrm>
              <a:off x="3735091" y="2500198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/>
            <p:cNvGrpSpPr/>
            <p:nvPr/>
          </p:nvGrpSpPr>
          <p:grpSpPr bwMode="auto">
            <a:xfrm>
              <a:off x="2655096" y="3084325"/>
              <a:ext cx="2159992" cy="1205244"/>
              <a:chOff x="2654916" y="3117426"/>
              <a:chExt cx="2159992" cy="1205244"/>
            </a:xfrm>
          </p:grpSpPr>
          <p:grpSp>
            <p:nvGrpSpPr>
              <p:cNvPr id="121" name="Группа 120"/>
              <p:cNvGrpSpPr/>
              <p:nvPr/>
            </p:nvGrpSpPr>
            <p:grpSpPr bwMode="auto">
              <a:xfrm>
                <a:off x="2654916" y="3117426"/>
                <a:ext cx="2159992" cy="1205244"/>
                <a:chOff x="2491740" y="3198701"/>
                <a:chExt cx="2486288" cy="1387313"/>
              </a:xfrm>
            </p:grpSpPr>
            <p:cxnSp>
              <p:nvCxnSpPr>
                <p:cNvPr id="117" name="Прямая соединительная линия 116"/>
                <p:cNvCxnSpPr>
                  <a:cxnSpLocks/>
                </p:cNvCxnSpPr>
                <p:nvPr/>
              </p:nvCxnSpPr>
              <p:spPr bwMode="auto">
                <a:xfrm flipH="1">
                  <a:off x="2491740" y="3198701"/>
                  <a:ext cx="2402899" cy="1387313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/>
                <p:cNvCxnSpPr>
                  <a:cxnSpLocks/>
                </p:cNvCxnSpPr>
                <p:nvPr/>
              </p:nvCxnSpPr>
              <p:spPr bwMode="auto">
                <a:xfrm>
                  <a:off x="2575130" y="3198701"/>
                  <a:ext cx="2402899" cy="1387313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/>
              <p:cNvSpPr/>
              <p:nvPr/>
            </p:nvSpPr>
            <p:spPr bwMode="auto"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/>
              </a:p>
            </p:txBody>
          </p:sp>
        </p:grpSp>
      </p:grpSp>
      <p:sp>
        <p:nvSpPr>
          <p:cNvPr id="123" name="TextBox 122"/>
          <p:cNvSpPr txBox="1"/>
          <p:nvPr/>
        </p:nvSpPr>
        <p:spPr bwMode="auto">
          <a:xfrm>
            <a:off x="3193413" y="1674883"/>
            <a:ext cx="1120319" cy="3693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8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8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бъем </a:t>
            </a:r>
            <a:r>
              <a:rPr lang="ru-RU" sz="8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инвестиций </a:t>
            </a:r>
            <a:endParaRPr/>
          </a:p>
          <a:p>
            <a:pPr>
              <a:defRPr/>
            </a:pPr>
            <a:r>
              <a:rPr lang="ru-RU" sz="8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в основной капитал </a:t>
            </a:r>
            <a:r>
              <a:rPr lang="ru-RU" sz="8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(</a:t>
            </a:r>
            <a:r>
              <a:rPr lang="ru-RU" sz="8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млрд </a:t>
            </a:r>
            <a:r>
              <a:rPr lang="ru-RU" sz="8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руб</a:t>
            </a:r>
            <a:r>
              <a:rPr lang="ru-RU" sz="8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.)</a:t>
            </a:r>
            <a:endParaRPr sz="80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5" name="Скругленный прямоугольник 124"/>
          <p:cNvSpPr/>
          <p:nvPr/>
        </p:nvSpPr>
        <p:spPr bwMode="auto">
          <a:xfrm>
            <a:off x="3193413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1,6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6" name="Скругленный прямоугольник 125"/>
          <p:cNvSpPr/>
          <p:nvPr/>
        </p:nvSpPr>
        <p:spPr bwMode="auto">
          <a:xfrm>
            <a:off x="3991619" y="2128442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21,4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7" name="Скругленный прямоугольник 126"/>
          <p:cNvSpPr/>
          <p:nvPr/>
        </p:nvSpPr>
        <p:spPr bwMode="auto">
          <a:xfrm>
            <a:off x="3590991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2,3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2" name="TextBox 131"/>
          <p:cNvSpPr txBox="1"/>
          <p:nvPr/>
        </p:nvSpPr>
        <p:spPr bwMode="auto">
          <a:xfrm>
            <a:off x="5269145" y="3015812"/>
            <a:ext cx="1120319" cy="24622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8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О</a:t>
            </a:r>
            <a:r>
              <a:rPr lang="ru-RU" sz="8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тгрузка </a:t>
            </a:r>
            <a:r>
              <a:rPr lang="ru-RU" sz="8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продукции</a:t>
            </a:r>
            <a:endParaRPr/>
          </a:p>
          <a:p>
            <a:pPr>
              <a:defRPr/>
            </a:pPr>
            <a:r>
              <a:rPr lang="ru-RU" sz="8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(млрд </a:t>
            </a:r>
            <a:r>
              <a:rPr lang="ru-RU" sz="8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руб</a:t>
            </a:r>
            <a:r>
              <a:rPr lang="ru-RU" sz="8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.)</a:t>
            </a:r>
            <a:endParaRPr sz="80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3" name="Скругленный прямоугольник 132"/>
          <p:cNvSpPr/>
          <p:nvPr/>
        </p:nvSpPr>
        <p:spPr bwMode="auto">
          <a:xfrm>
            <a:off x="5269145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8,5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4" name="Скругленный прямоугольник 133"/>
          <p:cNvSpPr/>
          <p:nvPr/>
        </p:nvSpPr>
        <p:spPr bwMode="auto">
          <a:xfrm>
            <a:off x="6067351" y="3339572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54,2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5" name="Скругленный прямоугольник 134"/>
          <p:cNvSpPr/>
          <p:nvPr/>
        </p:nvSpPr>
        <p:spPr bwMode="auto">
          <a:xfrm>
            <a:off x="5666723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8,9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6" name="TextBox 135"/>
          <p:cNvSpPr txBox="1"/>
          <p:nvPr/>
        </p:nvSpPr>
        <p:spPr bwMode="auto">
          <a:xfrm>
            <a:off x="4862489" y="4586482"/>
            <a:ext cx="1562986" cy="3693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800" b="1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Общий </a:t>
            </a:r>
            <a:r>
              <a:rPr lang="ru-RU" sz="800" b="1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фонд оплаты труда       по полному кругу организация</a:t>
            </a:r>
            <a:endParaRPr/>
          </a:p>
          <a:p>
            <a:pPr>
              <a:defRPr/>
            </a:pPr>
            <a:r>
              <a:rPr lang="ru-RU" sz="8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(млрд </a:t>
            </a:r>
            <a:r>
              <a:rPr lang="ru-RU" sz="8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руб</a:t>
            </a:r>
            <a:r>
              <a:rPr lang="ru-RU" sz="8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.)</a:t>
            </a:r>
            <a:endParaRPr sz="80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7" name="Скругленный прямоугольник 136"/>
          <p:cNvSpPr/>
          <p:nvPr/>
        </p:nvSpPr>
        <p:spPr bwMode="auto">
          <a:xfrm>
            <a:off x="4862491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8,4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8" name="Скругленный прямоугольник 137"/>
          <p:cNvSpPr/>
          <p:nvPr/>
        </p:nvSpPr>
        <p:spPr bwMode="auto">
          <a:xfrm>
            <a:off x="5660697" y="5035939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16,3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9" name="Скругленный прямоугольник 138"/>
          <p:cNvSpPr/>
          <p:nvPr/>
        </p:nvSpPr>
        <p:spPr bwMode="auto">
          <a:xfrm>
            <a:off x="5260069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9,6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0" name="TextBox 139"/>
          <p:cNvSpPr txBox="1"/>
          <p:nvPr/>
        </p:nvSpPr>
        <p:spPr bwMode="auto">
          <a:xfrm>
            <a:off x="1051269" y="3199094"/>
            <a:ext cx="988253" cy="3693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800" b="1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Объем </a:t>
            </a:r>
            <a:r>
              <a:rPr lang="ru-RU" sz="800" b="1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розничного товарооборота</a:t>
            </a:r>
            <a:endParaRPr/>
          </a:p>
          <a:p>
            <a:pPr>
              <a:defRPr/>
            </a:pPr>
            <a:r>
              <a:rPr lang="ru-RU" sz="8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(млрд </a:t>
            </a:r>
            <a:r>
              <a:rPr lang="ru-RU" sz="8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руб</a:t>
            </a:r>
            <a:r>
              <a:rPr lang="ru-RU" sz="8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.)</a:t>
            </a:r>
            <a:endParaRPr sz="80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1" name="Скругленный прямоугольник 140"/>
          <p:cNvSpPr/>
          <p:nvPr/>
        </p:nvSpPr>
        <p:spPr bwMode="auto">
          <a:xfrm>
            <a:off x="1051269" y="3653622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4,3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2" name="Скругленный прямоугольник 141"/>
          <p:cNvSpPr/>
          <p:nvPr/>
        </p:nvSpPr>
        <p:spPr bwMode="auto">
          <a:xfrm>
            <a:off x="1849475" y="3648551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18,3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3" name="Скругленный прямоугольник 142"/>
          <p:cNvSpPr/>
          <p:nvPr/>
        </p:nvSpPr>
        <p:spPr bwMode="auto">
          <a:xfrm>
            <a:off x="1448847" y="3653622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5,4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8" name="TextBox 147"/>
          <p:cNvSpPr txBox="1"/>
          <p:nvPr/>
        </p:nvSpPr>
        <p:spPr bwMode="auto">
          <a:xfrm>
            <a:off x="1587017" y="5011784"/>
            <a:ext cx="988253" cy="24622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800" b="1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С</a:t>
            </a:r>
            <a:r>
              <a:rPr lang="ru-RU" sz="800" b="1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редняя з/п </a:t>
            </a:r>
            <a:endParaRPr lang="en-US" sz="800" b="1" spc="-2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800" b="1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(</a:t>
            </a:r>
            <a:r>
              <a:rPr lang="ru-RU" sz="8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руб.)</a:t>
            </a:r>
            <a:endParaRPr sz="80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9" name="Скругленный прямоугольник 148"/>
          <p:cNvSpPr/>
          <p:nvPr/>
        </p:nvSpPr>
        <p:spPr bwMode="auto">
          <a:xfrm>
            <a:off x="1587017" y="5349197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60 095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0" name="Скругленный прямоугольник 149"/>
          <p:cNvSpPr/>
          <p:nvPr/>
        </p:nvSpPr>
        <p:spPr bwMode="auto">
          <a:xfrm>
            <a:off x="2385223" y="5344125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94 895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1" name="Скругленный прямоугольник 150"/>
          <p:cNvSpPr/>
          <p:nvPr/>
        </p:nvSpPr>
        <p:spPr bwMode="auto">
          <a:xfrm>
            <a:off x="1984595" y="5349197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69 324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1" name="Шестиугольник 160"/>
          <p:cNvSpPr/>
          <p:nvPr/>
        </p:nvSpPr>
        <p:spPr bwMode="auto">
          <a:xfrm rot="1799999">
            <a:off x="3037500" y="3171364"/>
            <a:ext cx="1527935" cy="1490911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549821"/>
              <a:gd name="connsiteY0" fmla="*/ 795541 h 1432398"/>
              <a:gd name="connsiteX1" fmla="*/ 603533 w 1549821"/>
              <a:gd name="connsiteY1" fmla="*/ 7332 h 1432398"/>
              <a:gd name="connsiteX2" fmla="*/ 1242838 w 1549821"/>
              <a:gd name="connsiteY2" fmla="*/ 0 h 1432398"/>
              <a:gd name="connsiteX3" fmla="*/ 1549821 w 1549821"/>
              <a:gd name="connsiteY3" fmla="*/ 560321 h 1432398"/>
              <a:gd name="connsiteX4" fmla="*/ 1251298 w 1549821"/>
              <a:gd name="connsiteY4" fmla="*/ 1126130 h 1432398"/>
              <a:gd name="connsiteX5" fmla="*/ 439275 w 1549821"/>
              <a:gd name="connsiteY5" fmla="*/ 1432398 h 1432398"/>
              <a:gd name="connsiteX6" fmla="*/ 0 w 1549821"/>
              <a:gd name="connsiteY6" fmla="*/ 795541 h 1432398"/>
              <a:gd name="connsiteX0" fmla="*/ 0 w 1549821"/>
              <a:gd name="connsiteY0" fmla="*/ 795541 h 1620922"/>
              <a:gd name="connsiteX1" fmla="*/ 603533 w 1549821"/>
              <a:gd name="connsiteY1" fmla="*/ 7332 h 1620922"/>
              <a:gd name="connsiteX2" fmla="*/ 1242838 w 1549821"/>
              <a:gd name="connsiteY2" fmla="*/ 0 h 1620922"/>
              <a:gd name="connsiteX3" fmla="*/ 1549821 w 1549821"/>
              <a:gd name="connsiteY3" fmla="*/ 560321 h 1620922"/>
              <a:gd name="connsiteX4" fmla="*/ 1251298 w 1549821"/>
              <a:gd name="connsiteY4" fmla="*/ 1126130 h 1620922"/>
              <a:gd name="connsiteX5" fmla="*/ 639580 w 1549821"/>
              <a:gd name="connsiteY5" fmla="*/ 1620922 h 1620922"/>
              <a:gd name="connsiteX6" fmla="*/ 0 w 1549821"/>
              <a:gd name="connsiteY6" fmla="*/ 795541 h 1620922"/>
              <a:gd name="connsiteX0" fmla="*/ 0 w 1549821"/>
              <a:gd name="connsiteY0" fmla="*/ 887464 h 1712845"/>
              <a:gd name="connsiteX1" fmla="*/ 380691 w 1549821"/>
              <a:gd name="connsiteY1" fmla="*/ 0 h 1712845"/>
              <a:gd name="connsiteX2" fmla="*/ 1242838 w 1549821"/>
              <a:gd name="connsiteY2" fmla="*/ 91923 h 1712845"/>
              <a:gd name="connsiteX3" fmla="*/ 1549821 w 1549821"/>
              <a:gd name="connsiteY3" fmla="*/ 652244 h 1712845"/>
              <a:gd name="connsiteX4" fmla="*/ 1251298 w 1549821"/>
              <a:gd name="connsiteY4" fmla="*/ 1218053 h 1712845"/>
              <a:gd name="connsiteX5" fmla="*/ 639580 w 1549821"/>
              <a:gd name="connsiteY5" fmla="*/ 1712845 h 1712845"/>
              <a:gd name="connsiteX6" fmla="*/ 0 w 1549821"/>
              <a:gd name="connsiteY6" fmla="*/ 887464 h 1712845"/>
              <a:gd name="connsiteX0" fmla="*/ 0 w 1549821"/>
              <a:gd name="connsiteY0" fmla="*/ 887464 h 1712845"/>
              <a:gd name="connsiteX1" fmla="*/ 380691 w 1549821"/>
              <a:gd name="connsiteY1" fmla="*/ 0 h 1712845"/>
              <a:gd name="connsiteX2" fmla="*/ 1263662 w 1549821"/>
              <a:gd name="connsiteY2" fmla="*/ 277243 h 1712845"/>
              <a:gd name="connsiteX3" fmla="*/ 1549821 w 1549821"/>
              <a:gd name="connsiteY3" fmla="*/ 652244 h 1712845"/>
              <a:gd name="connsiteX4" fmla="*/ 1251298 w 1549821"/>
              <a:gd name="connsiteY4" fmla="*/ 1218053 h 1712845"/>
              <a:gd name="connsiteX5" fmla="*/ 639580 w 1549821"/>
              <a:gd name="connsiteY5" fmla="*/ 1712845 h 1712845"/>
              <a:gd name="connsiteX6" fmla="*/ 0 w 1549821"/>
              <a:gd name="connsiteY6" fmla="*/ 887464 h 1712845"/>
              <a:gd name="connsiteX0" fmla="*/ 0 w 1630153"/>
              <a:gd name="connsiteY0" fmla="*/ 887464 h 1712845"/>
              <a:gd name="connsiteX1" fmla="*/ 380691 w 1630153"/>
              <a:gd name="connsiteY1" fmla="*/ 0 h 1712845"/>
              <a:gd name="connsiteX2" fmla="*/ 1263662 w 1630153"/>
              <a:gd name="connsiteY2" fmla="*/ 277243 h 1712845"/>
              <a:gd name="connsiteX3" fmla="*/ 1630153 w 1630153"/>
              <a:gd name="connsiteY3" fmla="*/ 914287 h 1712845"/>
              <a:gd name="connsiteX4" fmla="*/ 1251298 w 1630153"/>
              <a:gd name="connsiteY4" fmla="*/ 1218053 h 1712845"/>
              <a:gd name="connsiteX5" fmla="*/ 639580 w 1630153"/>
              <a:gd name="connsiteY5" fmla="*/ 1712845 h 1712845"/>
              <a:gd name="connsiteX6" fmla="*/ 0 w 1630153"/>
              <a:gd name="connsiteY6" fmla="*/ 887464 h 1712845"/>
              <a:gd name="connsiteX0" fmla="*/ 0 w 1630153"/>
              <a:gd name="connsiteY0" fmla="*/ 887464 h 1712845"/>
              <a:gd name="connsiteX1" fmla="*/ 380691 w 1630153"/>
              <a:gd name="connsiteY1" fmla="*/ 0 h 1712845"/>
              <a:gd name="connsiteX2" fmla="*/ 1323648 w 1630153"/>
              <a:gd name="connsiteY2" fmla="*/ 240484 h 1712845"/>
              <a:gd name="connsiteX3" fmla="*/ 1630153 w 1630153"/>
              <a:gd name="connsiteY3" fmla="*/ 914287 h 1712845"/>
              <a:gd name="connsiteX4" fmla="*/ 1251298 w 1630153"/>
              <a:gd name="connsiteY4" fmla="*/ 1218053 h 1712845"/>
              <a:gd name="connsiteX5" fmla="*/ 639580 w 1630153"/>
              <a:gd name="connsiteY5" fmla="*/ 1712845 h 1712845"/>
              <a:gd name="connsiteX6" fmla="*/ 0 w 1630153"/>
              <a:gd name="connsiteY6" fmla="*/ 887464 h 1712845"/>
              <a:gd name="connsiteX0" fmla="*/ 0 w 1543230"/>
              <a:gd name="connsiteY0" fmla="*/ 900225 h 1712845"/>
              <a:gd name="connsiteX1" fmla="*/ 293768 w 1543230"/>
              <a:gd name="connsiteY1" fmla="*/ 0 h 1712845"/>
              <a:gd name="connsiteX2" fmla="*/ 1236725 w 1543230"/>
              <a:gd name="connsiteY2" fmla="*/ 240484 h 1712845"/>
              <a:gd name="connsiteX3" fmla="*/ 1543230 w 1543230"/>
              <a:gd name="connsiteY3" fmla="*/ 914287 h 1712845"/>
              <a:gd name="connsiteX4" fmla="*/ 1164375 w 1543230"/>
              <a:gd name="connsiteY4" fmla="*/ 1218053 h 1712845"/>
              <a:gd name="connsiteX5" fmla="*/ 552657 w 1543230"/>
              <a:gd name="connsiteY5" fmla="*/ 1712845 h 1712845"/>
              <a:gd name="connsiteX6" fmla="*/ 0 w 1543230"/>
              <a:gd name="connsiteY6" fmla="*/ 900225 h 1712845"/>
              <a:gd name="connsiteX0" fmla="*/ 0 w 1543230"/>
              <a:gd name="connsiteY0" fmla="*/ 900225 h 1598269"/>
              <a:gd name="connsiteX1" fmla="*/ 293768 w 1543230"/>
              <a:gd name="connsiteY1" fmla="*/ 0 h 1598269"/>
              <a:gd name="connsiteX2" fmla="*/ 1236725 w 1543230"/>
              <a:gd name="connsiteY2" fmla="*/ 240484 h 1598269"/>
              <a:gd name="connsiteX3" fmla="*/ 1543230 w 1543230"/>
              <a:gd name="connsiteY3" fmla="*/ 914287 h 1598269"/>
              <a:gd name="connsiteX4" fmla="*/ 1164375 w 1543230"/>
              <a:gd name="connsiteY4" fmla="*/ 1218053 h 1598269"/>
              <a:gd name="connsiteX5" fmla="*/ 570314 w 1543230"/>
              <a:gd name="connsiteY5" fmla="*/ 1598269 h 1598269"/>
              <a:gd name="connsiteX6" fmla="*/ 0 w 1543230"/>
              <a:gd name="connsiteY6" fmla="*/ 900225 h 1598269"/>
              <a:gd name="connsiteX0" fmla="*/ 0 w 1543230"/>
              <a:gd name="connsiteY0" fmla="*/ 900225 h 1598269"/>
              <a:gd name="connsiteX1" fmla="*/ 293768 w 1543230"/>
              <a:gd name="connsiteY1" fmla="*/ 0 h 1598269"/>
              <a:gd name="connsiteX2" fmla="*/ 1236725 w 1543230"/>
              <a:gd name="connsiteY2" fmla="*/ 240484 h 1598269"/>
              <a:gd name="connsiteX3" fmla="*/ 1543230 w 1543230"/>
              <a:gd name="connsiteY3" fmla="*/ 914287 h 1598269"/>
              <a:gd name="connsiteX4" fmla="*/ 1152831 w 1543230"/>
              <a:gd name="connsiteY4" fmla="*/ 1196831 h 1598269"/>
              <a:gd name="connsiteX5" fmla="*/ 570314 w 1543230"/>
              <a:gd name="connsiteY5" fmla="*/ 1598269 h 1598269"/>
              <a:gd name="connsiteX6" fmla="*/ 0 w 1543230"/>
              <a:gd name="connsiteY6" fmla="*/ 900225 h 1598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43230" h="1598269" fill="norm" stroke="1" extrusionOk="0">
                <a:moveTo>
                  <a:pt x="0" y="900225"/>
                </a:moveTo>
                <a:lnTo>
                  <a:pt x="293768" y="0"/>
                </a:lnTo>
                <a:lnTo>
                  <a:pt x="1236725" y="240484"/>
                </a:lnTo>
                <a:lnTo>
                  <a:pt x="1543230" y="914287"/>
                </a:lnTo>
                <a:lnTo>
                  <a:pt x="1152831" y="1196831"/>
                </a:lnTo>
                <a:lnTo>
                  <a:pt x="570314" y="1598269"/>
                </a:lnTo>
                <a:lnTo>
                  <a:pt x="0" y="900225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62" name="TextBox 161"/>
          <p:cNvSpPr txBox="1"/>
          <p:nvPr/>
        </p:nvSpPr>
        <p:spPr bwMode="auto">
          <a:xfrm>
            <a:off x="627018" y="6354107"/>
            <a:ext cx="4277517" cy="9233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en-US" sz="600" i="1">
                <a:solidFill>
                  <a:srgbClr val="A6A6A6"/>
                </a:solidFill>
                <a:latin typeface="Arial"/>
                <a:cs typeface="Arial"/>
              </a:rPr>
              <a:t>*</a:t>
            </a:r>
            <a:r>
              <a:rPr lang="ru-RU" sz="600" i="1">
                <a:solidFill>
                  <a:srgbClr val="A6A6A6"/>
                </a:solidFill>
                <a:latin typeface="Arial"/>
                <a:cs typeface="Arial"/>
              </a:rPr>
              <a:t>В среднем на </a:t>
            </a:r>
            <a:r>
              <a:rPr lang="en-US" sz="600" i="1">
                <a:solidFill>
                  <a:srgbClr val="A6A6A6"/>
                </a:solidFill>
                <a:latin typeface="Arial"/>
                <a:cs typeface="Arial"/>
              </a:rPr>
              <a:t>l </a:t>
            </a:r>
            <a:r>
              <a:rPr lang="ru-RU" sz="600" i="1">
                <a:solidFill>
                  <a:srgbClr val="A6A6A6"/>
                </a:solidFill>
                <a:latin typeface="Arial"/>
                <a:cs typeface="Arial"/>
              </a:rPr>
              <a:t>муниципалитет </a:t>
            </a:r>
            <a:r>
              <a:rPr lang="ru-RU" sz="600" i="1">
                <a:solidFill>
                  <a:srgbClr val="A6A6A6"/>
                </a:solidFill>
                <a:latin typeface="Arial"/>
                <a:cs typeface="Arial"/>
              </a:rPr>
              <a:t>Иркутской </a:t>
            </a:r>
            <a:r>
              <a:rPr lang="ru-RU" sz="600" i="1">
                <a:solidFill>
                  <a:srgbClr val="A6A6A6"/>
                </a:solidFill>
                <a:latin typeface="Arial"/>
                <a:cs typeface="Arial"/>
              </a:rPr>
              <a:t>области</a:t>
            </a:r>
            <a:endParaRPr sz="600" i="1">
              <a:solidFill>
                <a:srgbClr val="A6A6A6"/>
              </a:solidFill>
              <a:latin typeface="Arial"/>
              <a:cs typeface="Arial"/>
            </a:endParaRPr>
          </a:p>
        </p:txBody>
      </p:sp>
      <p:sp>
        <p:nvSpPr>
          <p:cNvPr id="163" name="Шестиугольник 160"/>
          <p:cNvSpPr/>
          <p:nvPr/>
        </p:nvSpPr>
        <p:spPr bwMode="auto">
          <a:xfrm rot="1799999">
            <a:off x="2808021" y="3031939"/>
            <a:ext cx="1854144" cy="1851840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270645 w 1825527"/>
              <a:gd name="connsiteY4" fmla="*/ 1005325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270645 w 1825527"/>
              <a:gd name="connsiteY4" fmla="*/ 1005325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803747 h 1495550"/>
              <a:gd name="connsiteX1" fmla="*/ 405462 w 1825527"/>
              <a:gd name="connsiteY1" fmla="*/ 0 h 1495550"/>
              <a:gd name="connsiteX2" fmla="*/ 1507400 w 1825527"/>
              <a:gd name="connsiteY2" fmla="*/ 147463 h 1495550"/>
              <a:gd name="connsiteX3" fmla="*/ 1825527 w 1825527"/>
              <a:gd name="connsiteY3" fmla="*/ 807599 h 1495550"/>
              <a:gd name="connsiteX4" fmla="*/ 1270645 w 1825527"/>
              <a:gd name="connsiteY4" fmla="*/ 1152788 h 1495550"/>
              <a:gd name="connsiteX5" fmla="*/ 734847 w 1825527"/>
              <a:gd name="connsiteY5" fmla="*/ 1495550 h 1495550"/>
              <a:gd name="connsiteX6" fmla="*/ 0 w 1825527"/>
              <a:gd name="connsiteY6" fmla="*/ 803747 h 1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495550" fill="norm" stroke="1" extrusionOk="0">
                <a:moveTo>
                  <a:pt x="0" y="803747"/>
                </a:moveTo>
                <a:lnTo>
                  <a:pt x="405462" y="0"/>
                </a:lnTo>
                <a:lnTo>
                  <a:pt x="1507400" y="147463"/>
                </a:lnTo>
                <a:lnTo>
                  <a:pt x="1825527" y="807599"/>
                </a:lnTo>
                <a:lnTo>
                  <a:pt x="1270645" y="1152788"/>
                </a:lnTo>
                <a:lnTo>
                  <a:pt x="734847" y="1495550"/>
                </a:lnTo>
                <a:lnTo>
                  <a:pt x="0" y="803747"/>
                </a:lnTo>
                <a:close/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b="1"/>
          </a:p>
        </p:txBody>
      </p:sp>
      <p:sp>
        <p:nvSpPr>
          <p:cNvPr id="164" name="Шестиугольник 160"/>
          <p:cNvSpPr/>
          <p:nvPr/>
        </p:nvSpPr>
        <p:spPr bwMode="auto">
          <a:xfrm rot="1799999">
            <a:off x="2490509" y="2829561"/>
            <a:ext cx="2415817" cy="2227511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  <a:gd name="connsiteX0" fmla="*/ 0 w 1822652"/>
              <a:gd name="connsiteY0" fmla="*/ 1010930 h 2014135"/>
              <a:gd name="connsiteX1" fmla="*/ 459889 w 1822652"/>
              <a:gd name="connsiteY1" fmla="*/ 0 h 2014135"/>
              <a:gd name="connsiteX2" fmla="*/ 1608645 w 1822652"/>
              <a:gd name="connsiteY2" fmla="*/ 23926 h 2014135"/>
              <a:gd name="connsiteX3" fmla="*/ 1822652 w 1822652"/>
              <a:gd name="connsiteY3" fmla="*/ 1009802 h 2014135"/>
              <a:gd name="connsiteX4" fmla="*/ 830457 w 1822652"/>
              <a:gd name="connsiteY4" fmla="*/ 2014135 h 2014135"/>
              <a:gd name="connsiteX5" fmla="*/ 609565 w 1822652"/>
              <a:gd name="connsiteY5" fmla="*/ 1761784 h 2014135"/>
              <a:gd name="connsiteX6" fmla="*/ 0 w 1822652"/>
              <a:gd name="connsiteY6" fmla="*/ 1010930 h 2014135"/>
              <a:gd name="connsiteX0" fmla="*/ 0 w 1975434"/>
              <a:gd name="connsiteY0" fmla="*/ 1010930 h 2014135"/>
              <a:gd name="connsiteX1" fmla="*/ 459889 w 1975434"/>
              <a:gd name="connsiteY1" fmla="*/ 0 h 2014135"/>
              <a:gd name="connsiteX2" fmla="*/ 1608645 w 1975434"/>
              <a:gd name="connsiteY2" fmla="*/ 23926 h 2014135"/>
              <a:gd name="connsiteX3" fmla="*/ 1975434 w 1975434"/>
              <a:gd name="connsiteY3" fmla="*/ 1311596 h 2014135"/>
              <a:gd name="connsiteX4" fmla="*/ 830457 w 1975434"/>
              <a:gd name="connsiteY4" fmla="*/ 2014135 h 2014135"/>
              <a:gd name="connsiteX5" fmla="*/ 609565 w 1975434"/>
              <a:gd name="connsiteY5" fmla="*/ 1761784 h 2014135"/>
              <a:gd name="connsiteX6" fmla="*/ 0 w 1975434"/>
              <a:gd name="connsiteY6" fmla="*/ 1010930 h 2014135"/>
              <a:gd name="connsiteX0" fmla="*/ 0 w 2007025"/>
              <a:gd name="connsiteY0" fmla="*/ 1158077 h 2014135"/>
              <a:gd name="connsiteX1" fmla="*/ 491480 w 2007025"/>
              <a:gd name="connsiteY1" fmla="*/ 0 h 2014135"/>
              <a:gd name="connsiteX2" fmla="*/ 1640236 w 2007025"/>
              <a:gd name="connsiteY2" fmla="*/ 23926 h 2014135"/>
              <a:gd name="connsiteX3" fmla="*/ 2007025 w 2007025"/>
              <a:gd name="connsiteY3" fmla="*/ 1311596 h 2014135"/>
              <a:gd name="connsiteX4" fmla="*/ 862048 w 2007025"/>
              <a:gd name="connsiteY4" fmla="*/ 2014135 h 2014135"/>
              <a:gd name="connsiteX5" fmla="*/ 641156 w 2007025"/>
              <a:gd name="connsiteY5" fmla="*/ 1761784 h 2014135"/>
              <a:gd name="connsiteX6" fmla="*/ 0 w 2007025"/>
              <a:gd name="connsiteY6" fmla="*/ 1158077 h 2014135"/>
              <a:gd name="connsiteX0" fmla="*/ 0 w 2007025"/>
              <a:gd name="connsiteY0" fmla="*/ 1158077 h 2014135"/>
              <a:gd name="connsiteX1" fmla="*/ 491480 w 2007025"/>
              <a:gd name="connsiteY1" fmla="*/ 0 h 2014135"/>
              <a:gd name="connsiteX2" fmla="*/ 1678219 w 2007025"/>
              <a:gd name="connsiteY2" fmla="*/ 95531 h 2014135"/>
              <a:gd name="connsiteX3" fmla="*/ 2007025 w 2007025"/>
              <a:gd name="connsiteY3" fmla="*/ 1311596 h 2014135"/>
              <a:gd name="connsiteX4" fmla="*/ 862048 w 2007025"/>
              <a:gd name="connsiteY4" fmla="*/ 2014135 h 2014135"/>
              <a:gd name="connsiteX5" fmla="*/ 641156 w 2007025"/>
              <a:gd name="connsiteY5" fmla="*/ 1761784 h 2014135"/>
              <a:gd name="connsiteX6" fmla="*/ 0 w 2007025"/>
              <a:gd name="connsiteY6" fmla="*/ 1158077 h 2014135"/>
              <a:gd name="connsiteX0" fmla="*/ 0 w 2007025"/>
              <a:gd name="connsiteY0" fmla="*/ 1158077 h 2014135"/>
              <a:gd name="connsiteX1" fmla="*/ 491480 w 2007025"/>
              <a:gd name="connsiteY1" fmla="*/ 0 h 2014135"/>
              <a:gd name="connsiteX2" fmla="*/ 1678219 w 2007025"/>
              <a:gd name="connsiteY2" fmla="*/ 95531 h 2014135"/>
              <a:gd name="connsiteX3" fmla="*/ 2007025 w 2007025"/>
              <a:gd name="connsiteY3" fmla="*/ 1311596 h 2014135"/>
              <a:gd name="connsiteX4" fmla="*/ 862048 w 2007025"/>
              <a:gd name="connsiteY4" fmla="*/ 2014135 h 2014135"/>
              <a:gd name="connsiteX5" fmla="*/ 624709 w 2007025"/>
              <a:gd name="connsiteY5" fmla="*/ 1772119 h 2014135"/>
              <a:gd name="connsiteX6" fmla="*/ 0 w 2007025"/>
              <a:gd name="connsiteY6" fmla="*/ 1158077 h 201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7025" h="2014135" fill="norm" stroke="1" extrusionOk="0">
                <a:moveTo>
                  <a:pt x="0" y="1158077"/>
                </a:moveTo>
                <a:lnTo>
                  <a:pt x="491480" y="0"/>
                </a:lnTo>
                <a:lnTo>
                  <a:pt x="1678219" y="95531"/>
                </a:lnTo>
                <a:lnTo>
                  <a:pt x="2007025" y="1311596"/>
                </a:lnTo>
                <a:lnTo>
                  <a:pt x="862048" y="2014135"/>
                </a:lnTo>
                <a:lnTo>
                  <a:pt x="624709" y="1772119"/>
                </a:lnTo>
                <a:lnTo>
                  <a:pt x="0" y="1158077"/>
                </a:ln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627017" y="550177"/>
            <a:ext cx="8827377" cy="64633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2400" b="1">
                <a:latin typeface="Arial"/>
                <a:cs typeface="Arial"/>
              </a:rPr>
              <a:t>СОЦИАЛЬНО-ЭКОНОМИЧЕСКИЕ ПОКАЗАТЕЛИ</a:t>
            </a:r>
            <a:endParaRPr/>
          </a:p>
          <a:p>
            <a:pPr>
              <a:defRPr/>
            </a:pPr>
            <a:r>
              <a:rPr lang="ru-RU">
                <a:latin typeface="Arial"/>
                <a:cs typeface="Arial"/>
              </a:rPr>
              <a:t>ГОРОДА </a:t>
            </a:r>
            <a:r>
              <a:rPr lang="ru-RU" b="1">
                <a:latin typeface="Arial"/>
                <a:cs typeface="Arial"/>
              </a:rPr>
              <a:t>ЧЕРЕМХОВО</a:t>
            </a:r>
            <a:endParaRPr b="1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 bwMode="auto"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sz="800">
                <a:latin typeface="Arial"/>
                <a:cs typeface="Arial"/>
              </a:rPr>
              <a:t>ИНВЕСТИЦИОННЫЙ ПРОФИЛЬ </a:t>
            </a:r>
            <a:r>
              <a:rPr lang="ru-RU" sz="800">
                <a:latin typeface="Arial"/>
                <a:cs typeface="Arial"/>
              </a:rPr>
              <a:t>ГОРОДА ЧЕРЕМХОВО</a:t>
            </a:r>
            <a:endParaRPr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6903811" y="1701621"/>
            <a:ext cx="2705009" cy="586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000" b="1">
                <a:solidFill>
                  <a:srgbClr val="C55A11"/>
                </a:solidFill>
                <a:latin typeface="Arial"/>
                <a:ea typeface="Times New Roman"/>
                <a:cs typeface="Times New Roman"/>
              </a:rPr>
              <a:t>Структура отгруженной продукции по видам экономической деятельности в 2024 </a:t>
            </a:r>
            <a:r>
              <a:rPr lang="ru-RU" sz="1000" b="1">
                <a:solidFill>
                  <a:srgbClr val="C55A11"/>
                </a:solidFill>
                <a:latin typeface="Arial"/>
                <a:ea typeface="Times New Roman"/>
                <a:cs typeface="Times New Roman"/>
              </a:rPr>
              <a:t>году** </a:t>
            </a:r>
            <a:r>
              <a:rPr lang="ru-RU" sz="1000" b="1">
                <a:solidFill>
                  <a:srgbClr val="C55A11"/>
                </a:solidFill>
                <a:latin typeface="Arial"/>
                <a:ea typeface="Times New Roman"/>
                <a:cs typeface="Times New Roman"/>
              </a:rPr>
              <a:t>(уд. вес %)</a:t>
            </a:r>
            <a:endParaRPr lang="ru-RU" sz="1000">
              <a:latin typeface="Calibri"/>
              <a:ea typeface="Calibri"/>
              <a:cs typeface="Times New Roman"/>
            </a:endParaRPr>
          </a:p>
        </p:txBody>
      </p:sp>
      <p:sp>
        <p:nvSpPr>
          <p:cNvPr id="59" name="TextBox 58"/>
          <p:cNvSpPr txBox="1"/>
          <p:nvPr/>
        </p:nvSpPr>
        <p:spPr bwMode="auto">
          <a:xfrm>
            <a:off x="6828550" y="6354107"/>
            <a:ext cx="2027370" cy="9233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600" i="1">
                <a:solidFill>
                  <a:srgbClr val="A6A6A6"/>
                </a:solidFill>
                <a:latin typeface="Arial"/>
                <a:cs typeface="Arial"/>
              </a:rPr>
              <a:t>** По крупным и средним организациям</a:t>
            </a:r>
            <a:endParaRPr sz="600" i="1">
              <a:solidFill>
                <a:srgbClr val="A6A6A6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" name="Скругленный прямоугольник 47"/>
          <p:cNvSpPr/>
          <p:nvPr/>
        </p:nvSpPr>
        <p:spPr bwMode="auto">
          <a:xfrm>
            <a:off x="631960" y="1799085"/>
            <a:ext cx="4491371" cy="1835195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631962" y="1351618"/>
            <a:ext cx="4491371" cy="829218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620762" y="4631626"/>
            <a:ext cx="2864007" cy="812562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2400" b="1">
                <a:latin typeface="Arial"/>
                <a:cs typeface="Arial"/>
              </a:rPr>
              <a:t>ЗАНЯТОСТЬ И ДОХОДЫ НАСЕЛЕНИЯ</a:t>
            </a:r>
            <a:endParaRPr sz="2400" b="1">
              <a:latin typeface="Arial"/>
              <a:cs typeface="Arial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627019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36000" bIns="36000" rtlCol="0" anchor="ctr"/>
          <a:lstStyle/>
          <a:p>
            <a:pPr>
              <a:defRPr/>
            </a:pPr>
            <a:r>
              <a:rPr lang="ru-RU" sz="800" b="1">
                <a:solidFill>
                  <a:schemeClr val="bg1"/>
                </a:solidFill>
                <a:latin typeface="Arial"/>
                <a:cs typeface="Arial"/>
              </a:rPr>
              <a:t>занятость и доходы населения</a:t>
            </a:r>
            <a:endParaRPr/>
          </a:p>
        </p:txBody>
      </p:sp>
      <p:sp>
        <p:nvSpPr>
          <p:cNvPr id="19" name="Номер слайда 50"/>
          <p:cNvSpPr>
            <a:spLocks noGrp="1"/>
          </p:cNvSpPr>
          <p:nvPr>
            <p:ph type="sldNum" sz="quarter" idx="12"/>
          </p:nvPr>
        </p:nvSpPr>
        <p:spPr bwMode="auto">
          <a:xfrm>
            <a:off x="9059976" y="6607263"/>
            <a:ext cx="727623" cy="123111"/>
          </a:xfrm>
        </p:spPr>
        <p:txBody>
          <a:bodyPr vert="horz" lIns="36000" tIns="36000" rIns="36000" bIns="36000" rtlCol="0" anchor="b"/>
          <a:lstStyle/>
          <a:p>
            <a:pPr>
              <a:defRPr/>
            </a:pPr>
            <a:fld id="{F3749720-1430-DF46-8A1E-D768C54B98EF}" type="slidenum">
              <a:rPr sz="800">
                <a:solidFill>
                  <a:schemeClr val="tx1"/>
                </a:solidFill>
                <a:latin typeface="Arial"/>
                <a:cs typeface="Arial"/>
              </a:rPr>
              <a:t>7</a:t>
            </a:fld>
            <a:endParaRPr sz="8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5296225" y="1351617"/>
            <a:ext cx="4497839" cy="2279743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>
            <a:off x="5655272" y="1533550"/>
            <a:ext cx="4110838" cy="33855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Среднемесячная заработная плата работников</a:t>
            </a:r>
            <a:endParaRPr/>
          </a:p>
          <a:p>
            <a:pPr>
              <a:defRPr/>
            </a:pP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п</a:t>
            </a: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о отраслям в 2024 году**</a:t>
            </a:r>
            <a:endParaRPr lang="ru-RU" sz="11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24" name="Диаграмма 23"/>
          <p:cNvGraphicFramePr>
            <a:graphicFrameLocks xmlns:a="http://schemas.openxmlformats.org/drawingml/2006/main"/>
          </p:cNvGraphicFramePr>
          <p:nvPr/>
        </p:nvGraphicFramePr>
        <p:xfrm>
          <a:off x="5655272" y="1785073"/>
          <a:ext cx="3937944" cy="1729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5" name="Таблица 44"/>
          <p:cNvGraphicFramePr>
            <a:graphicFrameLocks xmlns:a="http://schemas.openxmlformats.org/drawingml/2006/main" noGrp="1"/>
          </p:cNvGraphicFramePr>
          <p:nvPr/>
        </p:nvGraphicFramePr>
        <p:xfrm>
          <a:off x="625494" y="1351619"/>
          <a:ext cx="4497840" cy="2034337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{5C22544A-7EE6-4342-B048-85BDC9FD1C3A}</a:tableStyleId>
              </a:tblPr>
              <a:tblGrid>
                <a:gridCol w="1750433"/>
                <a:gridCol w="498487"/>
                <a:gridCol w="1124460"/>
                <a:gridCol w="1124460"/>
              </a:tblGrid>
              <a:tr h="535469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600" b="1" i="0">
                          <a:latin typeface="Arial"/>
                          <a:cs typeface="Arial"/>
                        </a:rPr>
                        <a:t>ПОКАЗАТЕЛИ</a:t>
                      </a:r>
                      <a:endParaRPr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600" b="1" i="0">
                          <a:latin typeface="Arial"/>
                          <a:cs typeface="Arial"/>
                        </a:rPr>
                        <a:t>ЕД. ИЗМ</a:t>
                      </a:r>
                      <a:endParaRPr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600" b="1" i="0">
                          <a:latin typeface="Arial"/>
                          <a:cs typeface="Arial"/>
                        </a:rPr>
                        <a:t>202</a:t>
                      </a:r>
                      <a:r>
                        <a:rPr lang="ru-RU" sz="600" b="1" i="0">
                          <a:latin typeface="Arial"/>
                          <a:cs typeface="Arial"/>
                        </a:rPr>
                        <a:t>3</a:t>
                      </a:r>
                      <a:r>
                        <a:rPr sz="600" b="1" i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i="0">
                          <a:latin typeface="Arial"/>
                          <a:cs typeface="Arial"/>
                        </a:rPr>
                        <a:t>ГОД</a:t>
                      </a:r>
                      <a:endParaRPr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600" b="1" i="0">
                          <a:latin typeface="Arial"/>
                          <a:cs typeface="Arial"/>
                        </a:rPr>
                        <a:t>202</a:t>
                      </a:r>
                      <a:r>
                        <a:rPr lang="ru-RU" sz="600" b="1" i="0">
                          <a:latin typeface="Arial"/>
                          <a:cs typeface="Arial"/>
                        </a:rPr>
                        <a:t>4</a:t>
                      </a:r>
                      <a:r>
                        <a:rPr sz="600" b="1" i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i="0">
                          <a:latin typeface="Arial"/>
                          <a:cs typeface="Arial"/>
                        </a:rPr>
                        <a:t>ГОД</a:t>
                      </a:r>
                      <a:endParaRPr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402766">
                <a:tc rowSpan="2">
                  <a:txBody>
                    <a:bodyPr/>
                    <a:p>
                      <a:pPr>
                        <a:defRPr/>
                      </a:pPr>
                      <a:r>
                        <a:rPr lang="ru-RU" sz="700" b="1" i="0">
                          <a:latin typeface="Arial"/>
                          <a:cs typeface="Arial"/>
                        </a:rPr>
                        <a:t>С</a:t>
                      </a:r>
                      <a:r>
                        <a:rPr sz="700" b="1" i="0">
                          <a:latin typeface="Arial"/>
                          <a:cs typeface="Arial"/>
                        </a:rPr>
                        <a:t>реднемесячная </a:t>
                      </a:r>
                      <a:r>
                        <a:rPr sz="700" b="1" i="0">
                          <a:latin typeface="Arial"/>
                          <a:cs typeface="Arial"/>
                        </a:rPr>
                        <a:t>заработная плата одного работающего         по полному кругу предприятий</a:t>
                      </a:r>
                      <a:endParaRPr/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700" b="1" i="0">
                          <a:latin typeface="Arial"/>
                          <a:cs typeface="Arial"/>
                        </a:rPr>
                        <a:t>руб.</a:t>
                      </a:r>
                      <a:endParaRPr/>
                    </a:p>
                  </a:txBody>
                  <a:tcPr anchor="ctr">
                    <a:lnB w="12700" algn="ctr">
                      <a:solidFill>
                        <a:schemeClr val="bg1"/>
                      </a:solidFill>
                      <a:round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700" b="1" i="0">
                          <a:latin typeface="Arial"/>
                          <a:cs typeface="Arial"/>
                        </a:rPr>
                        <a:t>60 113,1</a:t>
                      </a:r>
                      <a:endParaRPr sz="700" b="1" i="0">
                        <a:latin typeface="Arial"/>
                        <a:cs typeface="Arial"/>
                      </a:endParaRPr>
                    </a:p>
                  </a:txBody>
                  <a:tcPr anchor="ctr">
                    <a:lnB w="12700" algn="ctr">
                      <a:solidFill>
                        <a:schemeClr val="bg1"/>
                      </a:solidFill>
                      <a:round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700" b="1" i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69 323,6</a:t>
                      </a:r>
                      <a:endParaRPr sz="700" b="1" i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B w="12700" algn="ctr">
                      <a:solidFill>
                        <a:schemeClr val="bg1"/>
                      </a:solidFill>
                    </a:lnB>
                    <a:solidFill>
                      <a:srgbClr val="F1F1F1"/>
                    </a:solidFill>
                  </a:tcPr>
                </a:tc>
              </a:tr>
              <a:tr h="450213">
                <a:tc vMerge="1">
                  <a:txBody>
                    <a:bodyPr/>
                    <a:p>
                      <a:pPr>
                        <a:defRPr/>
                      </a:pPr>
                      <a:endParaRPr/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sz="700" b="1" i="0">
                          <a:latin typeface="Arial"/>
                          <a:cs typeface="Arial"/>
                        </a:rPr>
                        <a:t>%</a:t>
                      </a:r>
                      <a:endParaRPr/>
                    </a:p>
                  </a:txBody>
                  <a:tcPr anchor="ctr">
                    <a:lnT w="12700" algn="ctr">
                      <a:solidFill>
                        <a:schemeClr val="bg1"/>
                      </a:solidFill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700" b="1" i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112,3*</a:t>
                      </a:r>
                      <a:endParaRPr sz="700" b="1" i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12700" algn="ctr">
                      <a:solidFill>
                        <a:schemeClr val="bg1"/>
                      </a:solidFill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700" b="1" i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115,3*</a:t>
                      </a:r>
                      <a:endParaRPr sz="700" b="1" i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T w="12700" algn="ctr">
                      <a:solidFill>
                        <a:schemeClr val="bg1"/>
                      </a:solidFill>
                      <a:round/>
                    </a:lnT>
                    <a:solidFill>
                      <a:srgbClr val="F1F1F1"/>
                    </a:solidFill>
                  </a:tcPr>
                </a:tc>
              </a:tr>
              <a:tr h="645889"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700" b="1" i="0">
                          <a:latin typeface="Arial"/>
                          <a:cs typeface="Arial"/>
                        </a:rPr>
                        <a:t>С</a:t>
                      </a:r>
                      <a:r>
                        <a:rPr sz="700" b="1" i="0">
                          <a:latin typeface="Arial"/>
                          <a:cs typeface="Arial"/>
                        </a:rPr>
                        <a:t>реднемесячная </a:t>
                      </a:r>
                      <a:r>
                        <a:rPr sz="700" b="1" i="0">
                          <a:latin typeface="Arial"/>
                          <a:cs typeface="Arial"/>
                        </a:rPr>
                        <a:t>заработная плата по </a:t>
                      </a:r>
                      <a:r>
                        <a:rPr lang="ru-RU" sz="700" b="1" i="0">
                          <a:latin typeface="Arial"/>
                          <a:cs typeface="Arial"/>
                        </a:rPr>
                        <a:t>Иркутской области</a:t>
                      </a:r>
                      <a:endParaRPr sz="700" b="0" i="0">
                        <a:latin typeface="Arial"/>
                        <a:cs typeface="Arial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sz="700" b="1" i="0">
                          <a:latin typeface="Arial"/>
                          <a:cs typeface="Arial"/>
                        </a:rPr>
                        <a:t>руб.</a:t>
                      </a:r>
                      <a:endParaRPr/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700" b="1" i="0">
                          <a:latin typeface="Arial"/>
                          <a:cs typeface="Arial"/>
                        </a:rPr>
                        <a:t>80 993,6</a:t>
                      </a:r>
                      <a:endParaRPr sz="700" b="1" i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700" b="1" i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94 895,1</a:t>
                      </a:r>
                      <a:endParaRPr sz="700" b="1" i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</a:tr>
            </a:tbl>
          </a:graphicData>
        </a:graphic>
      </p:graphicFrame>
      <p:sp>
        <p:nvSpPr>
          <p:cNvPr id="61" name="TextBox 60"/>
          <p:cNvSpPr txBox="1"/>
          <p:nvPr/>
        </p:nvSpPr>
        <p:spPr bwMode="auto">
          <a:xfrm>
            <a:off x="652126" y="3755408"/>
            <a:ext cx="4277517" cy="9233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en-US" sz="600" i="1">
                <a:solidFill>
                  <a:srgbClr val="A6A6A6"/>
                </a:solidFill>
                <a:latin typeface="Arial"/>
                <a:cs typeface="Arial"/>
              </a:rPr>
              <a:t>*</a:t>
            </a:r>
            <a:r>
              <a:rPr lang="ru-RU" sz="600" i="1">
                <a:solidFill>
                  <a:srgbClr val="A6A6A6"/>
                </a:solidFill>
                <a:latin typeface="Arial"/>
                <a:cs typeface="Arial"/>
              </a:rPr>
              <a:t> Темп </a:t>
            </a:r>
            <a:r>
              <a:rPr lang="ru-RU" sz="600" i="1">
                <a:solidFill>
                  <a:srgbClr val="A6A6A6"/>
                </a:solidFill>
                <a:latin typeface="Arial"/>
                <a:cs typeface="Arial"/>
              </a:rPr>
              <a:t>роста указан в процентах к предыдущему году</a:t>
            </a:r>
            <a:endParaRPr sz="600" i="1">
              <a:solidFill>
                <a:srgbClr val="A6A6A6"/>
              </a:solidFill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 bwMode="auto">
          <a:xfrm>
            <a:off x="1447397" y="4843703"/>
            <a:ext cx="518040" cy="3693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204</a:t>
            </a:r>
            <a:endParaRPr sz="24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 bwMode="auto">
          <a:xfrm>
            <a:off x="1974737" y="4995077"/>
            <a:ext cx="383645" cy="1692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чел.</a:t>
            </a:r>
            <a:endParaRPr sz="11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 bwMode="auto">
          <a:xfrm>
            <a:off x="620763" y="5498088"/>
            <a:ext cx="1893840" cy="9233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600" i="1">
                <a:solidFill>
                  <a:srgbClr val="A6A6A6"/>
                </a:solidFill>
                <a:latin typeface="Arial"/>
                <a:cs typeface="Arial"/>
              </a:rPr>
              <a:t>* Средние показатели по Иркутской области</a:t>
            </a:r>
            <a:endParaRPr sz="600" i="1">
              <a:solidFill>
                <a:srgbClr val="A6A6A6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 bwMode="auto"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sz="800">
                <a:latin typeface="Arial"/>
                <a:cs typeface="Arial"/>
              </a:rPr>
              <a:t>ИНВЕСТИЦИОННЫЙ ПРОФИЛЬ </a:t>
            </a:r>
            <a:r>
              <a:rPr lang="ru-RU" sz="800">
                <a:latin typeface="Arial"/>
                <a:cs typeface="Arial"/>
              </a:rPr>
              <a:t>ГОРОДА ЧЕРЕМХОВО</a:t>
            </a:r>
            <a:endParaRPr/>
          </a:p>
        </p:txBody>
      </p:sp>
      <p:sp>
        <p:nvSpPr>
          <p:cNvPr id="76" name="TextBox 75"/>
          <p:cNvSpPr txBox="1"/>
          <p:nvPr/>
        </p:nvSpPr>
        <p:spPr bwMode="auto">
          <a:xfrm>
            <a:off x="1450573" y="5210904"/>
            <a:ext cx="1617598" cy="1384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безработные </a:t>
            </a:r>
            <a:r>
              <a:rPr lang="ru-RU"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граждане**</a:t>
            </a:r>
            <a:endParaRPr sz="9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 bwMode="auto">
          <a:xfrm>
            <a:off x="2792072" y="4789886"/>
            <a:ext cx="519804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105 </a:t>
            </a: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чел</a:t>
            </a: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.*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 bwMode="auto">
          <a:xfrm>
            <a:off x="3761432" y="4631626"/>
            <a:ext cx="2864007" cy="812562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1" name="TextBox 40"/>
          <p:cNvSpPr txBox="1"/>
          <p:nvPr/>
        </p:nvSpPr>
        <p:spPr bwMode="auto">
          <a:xfrm>
            <a:off x="4588067" y="4843703"/>
            <a:ext cx="518040" cy="3693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0,7</a:t>
            </a:r>
            <a:endParaRPr sz="24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 bwMode="auto">
          <a:xfrm>
            <a:off x="5115407" y="4995077"/>
            <a:ext cx="383645" cy="1692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%</a:t>
            </a:r>
            <a:endParaRPr sz="11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 bwMode="auto">
          <a:xfrm>
            <a:off x="4591242" y="5210904"/>
            <a:ext cx="1861303" cy="1384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регистрируемая безработица</a:t>
            </a:r>
            <a:endParaRPr sz="9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 bwMode="auto">
          <a:xfrm>
            <a:off x="5932742" y="4789886"/>
            <a:ext cx="519804" cy="180000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>
              <a:defRPr/>
            </a:pPr>
            <a:r>
              <a:rPr lang="ru-RU" sz="600" b="1">
                <a:solidFill>
                  <a:schemeClr val="bg1"/>
                </a:solidFill>
                <a:latin typeface="Arial"/>
                <a:cs typeface="Arial"/>
              </a:rPr>
              <a:t>0,4 %*</a:t>
            </a:r>
            <a:endParaRPr sz="6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 bwMode="auto">
          <a:xfrm>
            <a:off x="6902103" y="4631626"/>
            <a:ext cx="2864007" cy="812562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7" name="TextBox 46"/>
          <p:cNvSpPr txBox="1"/>
          <p:nvPr/>
        </p:nvSpPr>
        <p:spPr bwMode="auto">
          <a:xfrm>
            <a:off x="7728738" y="4843703"/>
            <a:ext cx="518040" cy="3693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24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493</a:t>
            </a:r>
            <a:endParaRPr sz="24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 bwMode="auto">
          <a:xfrm>
            <a:off x="8256078" y="4995077"/>
            <a:ext cx="383645" cy="1692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шт.</a:t>
            </a:r>
            <a:endParaRPr sz="11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 bwMode="auto">
          <a:xfrm>
            <a:off x="7731913" y="5210904"/>
            <a:ext cx="1861303" cy="1384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открытые вакансии***</a:t>
            </a:r>
            <a:endParaRPr sz="9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 bwMode="auto">
          <a:xfrm>
            <a:off x="3761432" y="5490489"/>
            <a:ext cx="1893840" cy="9233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600" i="1">
                <a:solidFill>
                  <a:srgbClr val="A6A6A6"/>
                </a:solidFill>
                <a:latin typeface="Arial"/>
                <a:cs typeface="Arial"/>
              </a:rPr>
              <a:t>** Нетрудоустроенные граждане на 01.01.2025</a:t>
            </a:r>
            <a:endParaRPr sz="600" i="1">
              <a:solidFill>
                <a:srgbClr val="A6A6A6"/>
              </a:solidFill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 bwMode="auto">
          <a:xfrm>
            <a:off x="6902100" y="5490489"/>
            <a:ext cx="2287619" cy="9233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600" i="1">
                <a:solidFill>
                  <a:srgbClr val="A6A6A6"/>
                </a:solidFill>
                <a:latin typeface="Arial"/>
                <a:cs typeface="Arial"/>
              </a:rPr>
              <a:t>*** Заявленная потребность в работниках на 01.01.2025</a:t>
            </a:r>
            <a:endParaRPr sz="600" i="1">
              <a:solidFill>
                <a:srgbClr val="A6A6A6"/>
              </a:solidFill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 bwMode="auto">
          <a:xfrm>
            <a:off x="5296225" y="3686214"/>
            <a:ext cx="2027370" cy="9233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600" i="1">
                <a:solidFill>
                  <a:srgbClr val="A6A6A6"/>
                </a:solidFill>
                <a:latin typeface="Arial"/>
                <a:cs typeface="Arial"/>
              </a:rPr>
              <a:t>** По крупным и средним организациям</a:t>
            </a:r>
            <a:endParaRPr sz="600" i="1">
              <a:solidFill>
                <a:srgbClr val="A6A6A6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5430878" y="2748060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/>
        </p:blipFill>
        <p:spPr bwMode="auto">
          <a:xfrm>
            <a:off x="2890206" y="5318246"/>
            <a:ext cx="360000" cy="360000"/>
          </a:xfrm>
          <a:prstGeom prst="rect">
            <a:avLst/>
          </a:prstGeom>
        </p:spPr>
      </p:pic>
      <p:pic>
        <p:nvPicPr>
          <p:cNvPr id="95" name="Рисунок 94" descr="Лиственное дерево со сплошной заливкой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/>
        </p:blipFill>
        <p:spPr bwMode="auto">
          <a:xfrm>
            <a:off x="756599" y="5764069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/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/>
        </p:blipFill>
        <p:spPr bwMode="auto">
          <a:xfrm>
            <a:off x="756599" y="5318246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/>
          <p:cNvSpPr/>
          <p:nvPr/>
        </p:nvSpPr>
        <p:spPr bwMode="auto">
          <a:xfrm>
            <a:off x="640993" y="2269716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0" name="Скругленный прямоугольник 39"/>
          <p:cNvSpPr/>
          <p:nvPr/>
        </p:nvSpPr>
        <p:spPr bwMode="auto">
          <a:xfrm>
            <a:off x="640993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100" b="1">
                <a:solidFill>
                  <a:prstClr val="white"/>
                </a:solidFill>
                <a:latin typeface="Arial"/>
                <a:cs typeface="Arial"/>
              </a:rPr>
              <a:t>КЛИМАТ</a:t>
            </a:r>
            <a:endParaRPr/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627016" y="4824777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627016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100" b="1">
                <a:solidFill>
                  <a:prstClr val="white"/>
                </a:solidFill>
                <a:latin typeface="Arial"/>
                <a:cs typeface="Arial"/>
              </a:rPr>
              <a:t>ЛЕСА И ПОЧВЫ</a:t>
            </a: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2400" b="1">
                <a:latin typeface="Arial"/>
                <a:cs typeface="Arial"/>
              </a:rPr>
              <a:t>РЕСУРСНАЯ БАЗА</a:t>
            </a:r>
            <a:endParaRPr sz="2400" b="1">
              <a:latin typeface="Arial"/>
              <a:cs typeface="Arial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627019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36000" bIns="36000" rtlCol="0" anchor="ctr"/>
          <a:lstStyle/>
          <a:p>
            <a:pPr>
              <a:defRPr/>
            </a:pPr>
            <a:r>
              <a:rPr lang="ru-RU" sz="800" b="1">
                <a:solidFill>
                  <a:schemeClr val="bg1"/>
                </a:solidFill>
                <a:latin typeface="Arial"/>
                <a:cs typeface="Arial"/>
              </a:rPr>
              <a:t>ресурсная база</a:t>
            </a:r>
            <a:endParaRPr/>
          </a:p>
        </p:txBody>
      </p:sp>
      <p:sp>
        <p:nvSpPr>
          <p:cNvPr id="19" name="Номер слайда 50"/>
          <p:cNvSpPr>
            <a:spLocks noGrp="1"/>
          </p:cNvSpPr>
          <p:nvPr>
            <p:ph type="sldNum" sz="quarter" idx="12"/>
          </p:nvPr>
        </p:nvSpPr>
        <p:spPr bwMode="auto">
          <a:xfrm>
            <a:off x="9059976" y="6607263"/>
            <a:ext cx="727623" cy="123111"/>
          </a:xfrm>
        </p:spPr>
        <p:txBody>
          <a:bodyPr vert="horz" lIns="36000" tIns="36000" rIns="36000" bIns="36000" rtlCol="0" anchor="b"/>
          <a:lstStyle/>
          <a:p>
            <a:pPr>
              <a:defRPr/>
            </a:pPr>
            <a:fld id="{F3749720-1430-DF46-8A1E-D768C54B98EF}" type="slidenum">
              <a:rPr sz="800">
                <a:solidFill>
                  <a:schemeClr val="tx1"/>
                </a:solidFill>
                <a:latin typeface="Arial"/>
                <a:cs typeface="Arial"/>
              </a:rPr>
              <a:t>8</a:t>
            </a:fld>
            <a:endParaRPr sz="8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 bwMode="auto">
          <a:xfrm>
            <a:off x="5300094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100" b="1">
                <a:solidFill>
                  <a:prstClr val="white"/>
                </a:solidFill>
                <a:latin typeface="Arial"/>
                <a:cs typeface="Arial"/>
              </a:rPr>
              <a:t>МЕСТОРОЖДЕНИЯ И ПРОЯВЛЕНИЯ</a:t>
            </a:r>
            <a:endParaRPr/>
          </a:p>
        </p:txBody>
      </p:sp>
      <p:sp>
        <p:nvSpPr>
          <p:cNvPr id="46" name="Скругленный прямоугольник 45"/>
          <p:cNvSpPr/>
          <p:nvPr/>
        </p:nvSpPr>
        <p:spPr bwMode="auto">
          <a:xfrm>
            <a:off x="5286117" y="4824777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7" name="Скругленный прямоугольник 46"/>
          <p:cNvSpPr/>
          <p:nvPr/>
        </p:nvSpPr>
        <p:spPr bwMode="auto">
          <a:xfrm>
            <a:off x="5286117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100" b="1">
                <a:solidFill>
                  <a:prstClr val="white"/>
                </a:solidFill>
                <a:latin typeface="Arial"/>
                <a:cs typeface="Arial"/>
              </a:rPr>
              <a:t>ЗЕМЛИ</a:t>
            </a:r>
            <a:endParaRPr/>
          </a:p>
        </p:txBody>
      </p:sp>
      <p:sp>
        <p:nvSpPr>
          <p:cNvPr id="57" name="TextBox 56"/>
          <p:cNvSpPr txBox="1"/>
          <p:nvPr/>
        </p:nvSpPr>
        <p:spPr bwMode="auto">
          <a:xfrm>
            <a:off x="836421" y="2424920"/>
            <a:ext cx="3474940" cy="1692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резко континентальный </a:t>
            </a:r>
            <a:endParaRPr lang="ru-RU" sz="11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 bwMode="auto">
          <a:xfrm>
            <a:off x="1201369" y="2758785"/>
            <a:ext cx="1887350" cy="2769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9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средняя температура:</a:t>
            </a:r>
            <a:endParaRPr/>
          </a:p>
          <a:p>
            <a:pPr>
              <a:defRPr/>
            </a:pPr>
            <a:r>
              <a:rPr lang="ru-RU"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в январе -</a:t>
            </a:r>
            <a:r>
              <a:rPr lang="ru-RU"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19,8℃</a:t>
            </a:r>
            <a:r>
              <a:rPr lang="ru-RU"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, в июле + </a:t>
            </a:r>
            <a:r>
              <a:rPr lang="ru-RU"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17,8℃</a:t>
            </a:r>
            <a:endParaRPr lang="ru-RU" sz="9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 bwMode="auto">
          <a:xfrm>
            <a:off x="1201371" y="3214847"/>
            <a:ext cx="1632577" cy="2769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9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в среднем </a:t>
            </a:r>
            <a:r>
              <a:rPr lang="ru-RU" sz="9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осадков по </a:t>
            </a:r>
            <a:r>
              <a:rPr lang="ru-RU" sz="9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году</a:t>
            </a:r>
            <a:endParaRPr/>
          </a:p>
          <a:p>
            <a:pPr>
              <a:defRPr/>
            </a:pPr>
            <a:r>
              <a:rPr lang="ru-RU"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400 мм</a:t>
            </a:r>
            <a:endParaRPr lang="ru-RU" sz="9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 bwMode="auto">
          <a:xfrm>
            <a:off x="822443" y="4979981"/>
            <a:ext cx="3611992" cy="1692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общая площадь лесов 2,06 тыс. га </a:t>
            </a:r>
            <a:endParaRPr lang="ru-RU" sz="11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 bwMode="auto">
          <a:xfrm>
            <a:off x="1187394" y="5339694"/>
            <a:ext cx="1298113" cy="2769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1/5 территории города - леса</a:t>
            </a:r>
            <a:endParaRPr lang="ru-RU" sz="90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 bwMode="auto">
          <a:xfrm>
            <a:off x="1187394" y="5816182"/>
            <a:ext cx="1298113" cy="1384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смешанные леса</a:t>
            </a:r>
            <a:endParaRPr lang="ru-RU" sz="9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 bwMode="auto">
          <a:xfrm>
            <a:off x="3320999" y="5339694"/>
            <a:ext cx="1531991" cy="1384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почвы</a:t>
            </a:r>
            <a:endParaRPr lang="en-US" sz="9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2" name="TextBox 101"/>
          <p:cNvSpPr txBox="1"/>
          <p:nvPr/>
        </p:nvSpPr>
        <p:spPr bwMode="auto">
          <a:xfrm>
            <a:off x="3321001" y="5568099"/>
            <a:ext cx="1775903" cy="1538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/>
              <a:buChar char="•"/>
              <a:defRPr/>
            </a:pPr>
            <a:r>
              <a:rPr lang="ru-RU" sz="600" b="1" spc="-3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слабоподзолистые, темно-серые, суглинистые</a:t>
            </a:r>
            <a:endParaRPr lang="ru-RU" sz="600" spc="-3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8" name="TextBox 107"/>
          <p:cNvSpPr txBox="1"/>
          <p:nvPr/>
        </p:nvSpPr>
        <p:spPr bwMode="auto">
          <a:xfrm>
            <a:off x="5860471" y="2758785"/>
            <a:ext cx="1517675" cy="2769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запасы </a:t>
            </a:r>
            <a:r>
              <a:rPr lang="ru-RU"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строительных </a:t>
            </a:r>
            <a:r>
              <a:rPr lang="ru-RU"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материалов (доломиты)</a:t>
            </a:r>
            <a:endParaRPr lang="ru-RU" sz="90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9" name="TextBox 108"/>
          <p:cNvSpPr txBox="1"/>
          <p:nvPr/>
        </p:nvSpPr>
        <p:spPr bwMode="auto">
          <a:xfrm>
            <a:off x="7999932" y="2758785"/>
            <a:ext cx="1818926" cy="2769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900" b="1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м</a:t>
            </a:r>
            <a:r>
              <a:rPr lang="ru-RU" sz="900" b="1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есторождения </a:t>
            </a:r>
            <a:endParaRPr/>
          </a:p>
          <a:p>
            <a:pPr>
              <a:defRPr/>
            </a:pPr>
            <a:r>
              <a:rPr lang="ru-RU" sz="900" b="1" spc="-2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каменного угля</a:t>
            </a:r>
            <a:endParaRPr lang="ru-RU" sz="900" b="1" spc="-2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 bwMode="auto">
          <a:xfrm>
            <a:off x="5481544" y="4979981"/>
            <a:ext cx="3611992" cy="16927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общая площадь </a:t>
            </a: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118,7 </a:t>
            </a:r>
            <a:r>
              <a:rPr lang="ru-RU" sz="11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тыс. га </a:t>
            </a:r>
            <a:endParaRPr/>
          </a:p>
        </p:txBody>
      </p:sp>
      <p:sp>
        <p:nvSpPr>
          <p:cNvPr id="117" name="TextBox 116"/>
          <p:cNvSpPr txBox="1"/>
          <p:nvPr/>
        </p:nvSpPr>
        <p:spPr bwMode="auto">
          <a:xfrm>
            <a:off x="5846495" y="5339694"/>
            <a:ext cx="1972345" cy="2769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земли с/х </a:t>
            </a:r>
            <a:r>
              <a:rPr lang="ru-RU"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использования</a:t>
            </a:r>
            <a:endParaRPr lang="ru-RU" sz="900" b="1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ru-RU" sz="9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207,7 га</a:t>
            </a:r>
            <a:endParaRPr lang="ru-RU" sz="90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 bwMode="auto">
          <a:xfrm>
            <a:off x="5846493" y="5816182"/>
            <a:ext cx="1769142" cy="2769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900" b="1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земли промышленности</a:t>
            </a:r>
            <a:endParaRPr/>
          </a:p>
          <a:p>
            <a:pPr>
              <a:defRPr/>
            </a:pPr>
            <a:r>
              <a:rPr lang="ru-RU" sz="9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2209 га</a:t>
            </a:r>
            <a:endParaRPr lang="ru-RU" sz="90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 bwMode="auto">
          <a:xfrm>
            <a:off x="5878008" y="3114667"/>
            <a:ext cx="1801389" cy="7694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/>
              <a:buChar char="•"/>
              <a:defRPr/>
            </a:pPr>
            <a:r>
              <a:rPr lang="ru-RU" sz="6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д</a:t>
            </a:r>
            <a:r>
              <a:rPr lang="ru-RU" sz="6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оломиты используются </a:t>
            </a:r>
            <a:r>
              <a:rPr lang="ru-RU" sz="6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в строительстве</a:t>
            </a:r>
            <a:endParaRPr lang="en-US" sz="60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3" name="TextBox 122"/>
          <p:cNvSpPr txBox="1"/>
          <p:nvPr/>
        </p:nvSpPr>
        <p:spPr bwMode="auto">
          <a:xfrm>
            <a:off x="8017471" y="3114667"/>
            <a:ext cx="1801389" cy="7694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/>
              <a:buChar char="•"/>
              <a:defRPr/>
            </a:pPr>
            <a:r>
              <a:rPr lang="ru-RU" sz="6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уголь  используется </a:t>
            </a:r>
            <a:r>
              <a:rPr lang="ru-RU" sz="6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в качестве </a:t>
            </a:r>
            <a:r>
              <a:rPr lang="ru-RU" sz="6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топлива</a:t>
            </a:r>
            <a:endParaRPr lang="en-US" sz="600">
              <a:solidFill>
                <a:schemeClr val="accent2">
                  <a:lumMod val="7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33" name="Рисунок 132" descr="Производство со сплошной заливкой"/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/>
        </p:blipFill>
        <p:spPr bwMode="auto"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/>
          <p:cNvSpPr/>
          <p:nvPr/>
        </p:nvSpPr>
        <p:spPr bwMode="auto">
          <a:xfrm>
            <a:off x="5297773" y="2265998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1" name="TextBox 40"/>
          <p:cNvSpPr txBox="1"/>
          <p:nvPr/>
        </p:nvSpPr>
        <p:spPr bwMode="auto"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sz="800">
                <a:latin typeface="Arial"/>
                <a:cs typeface="Arial"/>
              </a:rPr>
              <a:t>ИНВЕСТИЦИОННЫЙ ПРОФИЛЬ </a:t>
            </a:r>
            <a:r>
              <a:rPr lang="ru-RU" sz="800">
                <a:latin typeface="Arial"/>
                <a:cs typeface="Arial"/>
              </a:rPr>
              <a:t>ГОРОДА ЧЕРЕМХОВО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566514" y="2750194"/>
            <a:ext cx="402945" cy="4029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93106" y="3225419"/>
            <a:ext cx="298238" cy="29823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97368" y="2773258"/>
            <a:ext cx="293976" cy="2939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34253" y="393192"/>
            <a:ext cx="7644037" cy="64648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 bwMode="auto">
          <a:xfrm>
            <a:off x="2048256" y="2029968"/>
            <a:ext cx="1490472" cy="5943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>
              <a:defRPr/>
            </a:pPr>
            <a:r>
              <a:rPr lang="ru-RU" sz="10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Уголь</a:t>
            </a:r>
            <a:endParaRPr/>
          </a:p>
          <a:p>
            <a:pPr algn="r">
              <a:defRPr/>
            </a:pPr>
            <a:r>
              <a:rPr lang="ru-RU" sz="8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Участок Голуметский</a:t>
            </a:r>
            <a:endParaRPr/>
          </a:p>
          <a:p>
            <a:pPr algn="r">
              <a:defRPr/>
            </a:pPr>
            <a:r>
              <a:rPr lang="ru-RU" sz="8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Присаянской угленосной площади</a:t>
            </a:r>
            <a:endParaRPr lang="ru-RU" sz="800" b="1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642872" y="4261104"/>
            <a:ext cx="1490472" cy="4663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>
              <a:defRPr/>
            </a:pPr>
            <a:r>
              <a:rPr lang="ru-RU" sz="10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Известняки</a:t>
            </a:r>
            <a:endParaRPr/>
          </a:p>
          <a:p>
            <a:pPr algn="r">
              <a:defRPr/>
            </a:pPr>
            <a:r>
              <a:rPr lang="ru-RU" sz="8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Цаган-Ходинское</a:t>
            </a:r>
            <a:endParaRPr/>
          </a:p>
          <a:p>
            <a:pPr algn="r">
              <a:defRPr/>
            </a:pPr>
            <a:r>
              <a:rPr lang="ru-RU" sz="8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месторождение</a:t>
            </a:r>
            <a:endParaRPr lang="ru-RU" sz="800" b="1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365799" y="2912364"/>
            <a:ext cx="1490472" cy="5943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>
              <a:defRPr/>
            </a:pPr>
            <a:r>
              <a:rPr lang="ru-RU" sz="10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Уголь</a:t>
            </a:r>
            <a:endParaRPr/>
          </a:p>
          <a:p>
            <a:pPr algn="r">
              <a:defRPr/>
            </a:pPr>
            <a:r>
              <a:rPr lang="ru-RU" sz="8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«Иретский»</a:t>
            </a:r>
            <a:endParaRPr/>
          </a:p>
          <a:p>
            <a:pPr algn="r">
              <a:defRPr/>
            </a:pPr>
            <a:r>
              <a:rPr lang="ru-RU" sz="8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Голуметской угленосной площади</a:t>
            </a:r>
            <a:endParaRPr lang="ru-RU" sz="800" b="1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566672" y="5401056"/>
            <a:ext cx="1490472" cy="478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ru-RU" sz="10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Тальк</a:t>
            </a:r>
            <a:endParaRPr/>
          </a:p>
          <a:p>
            <a:pPr>
              <a:defRPr/>
            </a:pPr>
            <a:r>
              <a:rPr lang="ru-RU" sz="8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Онотское</a:t>
            </a:r>
            <a:endParaRPr/>
          </a:p>
          <a:p>
            <a:pPr>
              <a:defRPr/>
            </a:pPr>
            <a:r>
              <a:rPr lang="ru-RU" sz="8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месторождение</a:t>
            </a:r>
            <a:endParaRPr lang="ru-RU" sz="800" b="1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3269947" y="5879592"/>
            <a:ext cx="1490472" cy="478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ru-RU" sz="10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Магнезит</a:t>
            </a:r>
            <a:endParaRPr/>
          </a:p>
          <a:p>
            <a:pPr>
              <a:defRPr/>
            </a:pPr>
            <a:r>
              <a:rPr lang="ru-RU" sz="8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Савинское</a:t>
            </a:r>
            <a:endParaRPr/>
          </a:p>
          <a:p>
            <a:pPr>
              <a:defRPr/>
            </a:pPr>
            <a:r>
              <a:rPr lang="ru-RU" sz="8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месторождение</a:t>
            </a:r>
            <a:endParaRPr lang="ru-RU" sz="800" b="1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4953000" y="3183393"/>
            <a:ext cx="1490472" cy="5943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ru-RU" sz="10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Уголь</a:t>
            </a:r>
            <a:endParaRPr/>
          </a:p>
          <a:p>
            <a:pPr>
              <a:defRPr/>
            </a:pPr>
            <a:r>
              <a:rPr lang="ru-RU" sz="8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Герасимовская площадь</a:t>
            </a:r>
            <a:endParaRPr/>
          </a:p>
          <a:p>
            <a:pPr>
              <a:defRPr/>
            </a:pPr>
            <a:r>
              <a:rPr lang="ru-RU" sz="8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Парфеновского угленосного участка </a:t>
            </a:r>
            <a:endParaRPr lang="ru-RU" sz="800" b="1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7187818" y="3430780"/>
            <a:ext cx="1490472" cy="4503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ru-RU" sz="10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Огнеупорные глины</a:t>
            </a:r>
            <a:endParaRPr/>
          </a:p>
          <a:p>
            <a:pPr>
              <a:defRPr/>
            </a:pPr>
            <a:r>
              <a:rPr lang="ru-RU" sz="8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Трошковское, участок Северный</a:t>
            </a:r>
            <a:endParaRPr lang="ru-RU" sz="800" b="1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7127301" y="955548"/>
            <a:ext cx="1550989" cy="4503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ru-RU" sz="10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Светло-бурые глины</a:t>
            </a:r>
            <a:endParaRPr/>
          </a:p>
          <a:p>
            <a:pPr>
              <a:defRPr/>
            </a:pPr>
            <a:r>
              <a:rPr lang="ru-RU" sz="8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Белобородовское месторождение</a:t>
            </a:r>
            <a:endParaRPr lang="ru-RU" sz="800" b="1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sz="800">
                <a:latin typeface="Arial"/>
                <a:cs typeface="Arial"/>
              </a:rPr>
              <a:t>ИНВЕСТИЦИОННЫЙ ПРОФИЛЬ </a:t>
            </a:r>
            <a:r>
              <a:rPr lang="ru-RU" sz="800">
                <a:latin typeface="Arial"/>
                <a:cs typeface="Arial"/>
              </a:rPr>
              <a:t>ГОРОДА ЧЕРЕМХОВО</a:t>
            </a:r>
            <a:endParaRPr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6592655" y="1831047"/>
            <a:ext cx="1069291" cy="1989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0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ЧЕРЕМХОВО</a:t>
            </a:r>
            <a:endParaRPr lang="ru-RU" sz="800" b="1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3704914" y="4799773"/>
            <a:ext cx="1756629" cy="2290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0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ЧЕРЕМХОВСКИЙ РАЙОН</a:t>
            </a:r>
            <a:endParaRPr lang="ru-RU" sz="800" b="1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3621621" y="2236073"/>
            <a:ext cx="75919" cy="76833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19" name="Рисунок 18" descr="Маркер со сплошной заливкой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3507096" y="1946577"/>
            <a:ext cx="304968" cy="304968"/>
          </a:xfrm>
          <a:prstGeom prst="rect">
            <a:avLst/>
          </a:prstGeom>
        </p:spPr>
      </p:pic>
      <p:sp>
        <p:nvSpPr>
          <p:cNvPr id="20" name="Овал 19"/>
          <p:cNvSpPr/>
          <p:nvPr/>
        </p:nvSpPr>
        <p:spPr bwMode="auto">
          <a:xfrm>
            <a:off x="1451535" y="5257958"/>
            <a:ext cx="75919" cy="76833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21" name="Рисунок 20" descr="Маркер со сплошной заливкой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337010" y="4968462"/>
            <a:ext cx="304968" cy="304968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 bwMode="auto">
          <a:xfrm>
            <a:off x="3034902" y="6145827"/>
            <a:ext cx="75919" cy="76833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23" name="Рисунок 22" descr="Маркер со сплошной заливкой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2920377" y="5856331"/>
            <a:ext cx="304968" cy="304968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 bwMode="auto">
          <a:xfrm>
            <a:off x="4060490" y="2615336"/>
            <a:ext cx="75919" cy="76833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25" name="Рисунок 24" descr="Маркер со сплошной заливкой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3945965" y="2325840"/>
            <a:ext cx="304968" cy="304968"/>
          </a:xfrm>
          <a:prstGeom prst="rect">
            <a:avLst/>
          </a:prstGeom>
        </p:spPr>
      </p:pic>
      <p:sp>
        <p:nvSpPr>
          <p:cNvPr id="26" name="Овал 25"/>
          <p:cNvSpPr/>
          <p:nvPr/>
        </p:nvSpPr>
        <p:spPr bwMode="auto">
          <a:xfrm>
            <a:off x="5385624" y="2904832"/>
            <a:ext cx="75919" cy="76833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27" name="Рисунок 26" descr="Маркер со сплошной заливкой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5271099" y="2615336"/>
            <a:ext cx="304968" cy="304968"/>
          </a:xfrm>
          <a:prstGeom prst="rect">
            <a:avLst/>
          </a:prstGeom>
        </p:spPr>
      </p:pic>
      <p:sp>
        <p:nvSpPr>
          <p:cNvPr id="28" name="Овал 27"/>
          <p:cNvSpPr/>
          <p:nvPr/>
        </p:nvSpPr>
        <p:spPr bwMode="auto">
          <a:xfrm>
            <a:off x="6885724" y="1381290"/>
            <a:ext cx="75919" cy="76833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29" name="Рисунок 28" descr="Маркер со сплошной заливкой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6771199" y="1091794"/>
            <a:ext cx="304968" cy="304968"/>
          </a:xfrm>
          <a:prstGeom prst="rect">
            <a:avLst/>
          </a:prstGeom>
        </p:spPr>
      </p:pic>
      <p:sp>
        <p:nvSpPr>
          <p:cNvPr id="30" name="Овал 29"/>
          <p:cNvSpPr/>
          <p:nvPr/>
        </p:nvSpPr>
        <p:spPr bwMode="auto">
          <a:xfrm>
            <a:off x="7708918" y="3242590"/>
            <a:ext cx="75919" cy="76833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31" name="Рисунок 30" descr="Маркер со сплошной заливкой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7594393" y="2953094"/>
            <a:ext cx="304968" cy="304968"/>
          </a:xfrm>
          <a:prstGeom prst="rect">
            <a:avLst/>
          </a:prstGeom>
        </p:spPr>
      </p:pic>
      <p:sp>
        <p:nvSpPr>
          <p:cNvPr id="32" name="Овал 31"/>
          <p:cNvSpPr/>
          <p:nvPr/>
        </p:nvSpPr>
        <p:spPr bwMode="auto">
          <a:xfrm>
            <a:off x="3197042" y="4440210"/>
            <a:ext cx="75919" cy="76833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33" name="Рисунок 32" descr="Маркер со сплошной заливкой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3082517" y="4150714"/>
            <a:ext cx="304968" cy="304968"/>
          </a:xfrm>
          <a:prstGeom prst="rect">
            <a:avLst/>
          </a:prstGeom>
        </p:spPr>
      </p:pic>
      <p:sp>
        <p:nvSpPr>
          <p:cNvPr id="34" name="Скругленный прямоугольник 33"/>
          <p:cNvSpPr/>
          <p:nvPr/>
        </p:nvSpPr>
        <p:spPr bwMode="auto">
          <a:xfrm>
            <a:off x="627019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36000" bIns="36000" rtlCol="0" anchor="ctr"/>
          <a:lstStyle/>
          <a:p>
            <a:pPr>
              <a:defRPr/>
            </a:pPr>
            <a:r>
              <a:rPr lang="ru-RU" sz="800" b="1">
                <a:solidFill>
                  <a:schemeClr val="bg1"/>
                </a:solidFill>
                <a:latin typeface="Arial"/>
                <a:cs typeface="Arial"/>
              </a:rPr>
              <a:t>ресурсная база</a:t>
            </a:r>
            <a:endParaRPr/>
          </a:p>
        </p:txBody>
      </p:sp>
      <p:sp>
        <p:nvSpPr>
          <p:cNvPr id="35" name="TextBox 34"/>
          <p:cNvSpPr txBox="1"/>
          <p:nvPr/>
        </p:nvSpPr>
        <p:spPr bwMode="auto"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>
              <a:defRPr/>
            </a:pPr>
            <a:r>
              <a:rPr lang="ru-RU" sz="2400" b="1">
                <a:latin typeface="Arial"/>
                <a:cs typeface="Arial"/>
              </a:rPr>
              <a:t>МЕСТОРОЖДЕНИЯ И ПРОЯВЛЕНИЯ</a:t>
            </a:r>
            <a:endParaRPr sz="2400" b="1">
              <a:latin typeface="Arial"/>
              <a:cs typeface="Arial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527454" y="5852604"/>
            <a:ext cx="740111" cy="74011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274098" y="5158103"/>
            <a:ext cx="721489" cy="72148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399270" y="3526814"/>
            <a:ext cx="734290" cy="73429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816848" y="1302297"/>
            <a:ext cx="718697" cy="71869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4116160" y="3511651"/>
            <a:ext cx="740111" cy="74011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4952568" y="3776932"/>
            <a:ext cx="740111" cy="74011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7187818" y="3881122"/>
            <a:ext cx="740111" cy="740111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 bwMode="auto">
          <a:xfrm>
            <a:off x="5037173" y="1918405"/>
            <a:ext cx="1490472" cy="4811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>
              <a:defRPr/>
            </a:pPr>
            <a:r>
              <a:rPr lang="ru-RU" sz="10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Доломит</a:t>
            </a:r>
            <a:endParaRPr/>
          </a:p>
          <a:p>
            <a:pPr algn="r">
              <a:defRPr/>
            </a:pPr>
            <a:r>
              <a:rPr lang="ru-RU" sz="800" b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Верхнебулайское месторождение</a:t>
            </a:r>
            <a:endParaRPr/>
          </a:p>
        </p:txBody>
      </p:sp>
      <p:sp>
        <p:nvSpPr>
          <p:cNvPr id="46" name="Овал 45"/>
          <p:cNvSpPr/>
          <p:nvPr/>
        </p:nvSpPr>
        <p:spPr bwMode="auto">
          <a:xfrm>
            <a:off x="6845788" y="2549028"/>
            <a:ext cx="75919" cy="76833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/>
          </a:p>
        </p:txBody>
      </p:sp>
      <p:pic>
        <p:nvPicPr>
          <p:cNvPr id="47" name="Рисунок 46" descr="Маркер со сплошной заливкой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6731263" y="2259532"/>
            <a:ext cx="304968" cy="304968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5787533" y="2397764"/>
            <a:ext cx="740111" cy="740111"/>
          </a:xfrm>
          <a:prstGeom prst="rect">
            <a:avLst/>
          </a:prstGeom>
        </p:spPr>
      </p:pic>
      <p:sp>
        <p:nvSpPr>
          <p:cNvPr id="45" name="Номер слайда 50"/>
          <p:cNvSpPr>
            <a:spLocks noGrp="1"/>
          </p:cNvSpPr>
          <p:nvPr>
            <p:ph type="sldNum" sz="quarter" idx="12"/>
          </p:nvPr>
        </p:nvSpPr>
        <p:spPr bwMode="auto">
          <a:xfrm>
            <a:off x="9059976" y="6607263"/>
            <a:ext cx="727623" cy="123111"/>
          </a:xfrm>
        </p:spPr>
        <p:txBody>
          <a:bodyPr vert="horz" lIns="36000" tIns="36000" rIns="36000" bIns="36000" rtlCol="0" anchor="b"/>
          <a:lstStyle/>
          <a:p>
            <a:pPr>
              <a:defRPr/>
            </a:pPr>
            <a:r>
              <a:rPr lang="ru-RU" sz="800">
                <a:solidFill>
                  <a:schemeClr val="tx1"/>
                </a:solidFill>
                <a:latin typeface="Arial"/>
                <a:cs typeface="Arial"/>
              </a:rPr>
              <a:t>9</a:t>
            </a:r>
            <a:endParaRPr sz="80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Другая 1">
      <a:majorFont>
        <a:latin typeface="Times New Roman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Тема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r7-office/2024.4.2.721</Application>
  <DocSecurity>0</DocSecurity>
  <PresentationFormat>Лист A4 (210x297 мм)</PresentationFormat>
  <Paragraphs>0</Paragraphs>
  <Slides>22</Slides>
  <Notes>22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keywords/>
  <dc:description/>
  <dc:identifier/>
  <dc:language/>
  <cp:lastModifiedBy>Елена Демешкова</cp:lastModifiedBy>
  <cp:revision>474</cp:revision>
  <dcterms:created xsi:type="dcterms:W3CDTF">2023-11-22T14:19:10Z</dcterms:created>
  <dcterms:modified xsi:type="dcterms:W3CDTF">2025-07-30T04:05:01Z</dcterms:modified>
  <cp:category/>
  <cp:contentStatus/>
  <cp:version/>
</cp:coreProperties>
</file>